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67_7443CF8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2"/>
  </p:notesMasterIdLst>
  <p:sldIdLst>
    <p:sldId id="256" r:id="rId2"/>
    <p:sldId id="283" r:id="rId3"/>
    <p:sldId id="284" r:id="rId4"/>
    <p:sldId id="285" r:id="rId5"/>
    <p:sldId id="333" r:id="rId6"/>
    <p:sldId id="334" r:id="rId7"/>
    <p:sldId id="366" r:id="rId8"/>
    <p:sldId id="287" r:id="rId9"/>
    <p:sldId id="288" r:id="rId10"/>
    <p:sldId id="289" r:id="rId11"/>
    <p:sldId id="290" r:id="rId12"/>
    <p:sldId id="291" r:id="rId13"/>
    <p:sldId id="292" r:id="rId14"/>
    <p:sldId id="335" r:id="rId15"/>
    <p:sldId id="336" r:id="rId16"/>
    <p:sldId id="337" r:id="rId17"/>
    <p:sldId id="294" r:id="rId18"/>
    <p:sldId id="338" r:id="rId19"/>
    <p:sldId id="339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67" r:id="rId33"/>
    <p:sldId id="368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69" r:id="rId50"/>
    <p:sldId id="340" r:id="rId51"/>
    <p:sldId id="341" r:id="rId52"/>
    <p:sldId id="322" r:id="rId53"/>
    <p:sldId id="323" r:id="rId54"/>
    <p:sldId id="324" r:id="rId55"/>
    <p:sldId id="325" r:id="rId56"/>
    <p:sldId id="326" r:id="rId57"/>
    <p:sldId id="342" r:id="rId58"/>
    <p:sldId id="327" r:id="rId59"/>
    <p:sldId id="328" r:id="rId60"/>
    <p:sldId id="329" r:id="rId61"/>
    <p:sldId id="330" r:id="rId62"/>
    <p:sldId id="331" r:id="rId63"/>
    <p:sldId id="343" r:id="rId64"/>
    <p:sldId id="344" r:id="rId65"/>
    <p:sldId id="345" r:id="rId66"/>
    <p:sldId id="346" r:id="rId67"/>
    <p:sldId id="347" r:id="rId68"/>
    <p:sldId id="370" r:id="rId69"/>
    <p:sldId id="349" r:id="rId70"/>
    <p:sldId id="350" r:id="rId71"/>
    <p:sldId id="351" r:id="rId72"/>
    <p:sldId id="352" r:id="rId73"/>
    <p:sldId id="353" r:id="rId74"/>
    <p:sldId id="354" r:id="rId75"/>
    <p:sldId id="358" r:id="rId76"/>
    <p:sldId id="355" r:id="rId77"/>
    <p:sldId id="356" r:id="rId78"/>
    <p:sldId id="357" r:id="rId79"/>
    <p:sldId id="332" r:id="rId80"/>
    <p:sldId id="359" r:id="rId81"/>
    <p:sldId id="360" r:id="rId82"/>
    <p:sldId id="361" r:id="rId83"/>
    <p:sldId id="362" r:id="rId84"/>
    <p:sldId id="363" r:id="rId85"/>
    <p:sldId id="364" r:id="rId86"/>
    <p:sldId id="371" r:id="rId87"/>
    <p:sldId id="373" r:id="rId88"/>
    <p:sldId id="372" r:id="rId89"/>
    <p:sldId id="365" r:id="rId90"/>
    <p:sldId id="282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E70A78-D028-5B8D-B0C4-60B576679F86}" name="HANLIN CAI" initials="HC" userId="S::hanlin.cai.2021@mumail.ie::aa16bf31-2559-4692-bcd4-05cfb9cf698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9"/>
    <p:restoredTop sz="95728"/>
  </p:normalViewPr>
  <p:slideViewPr>
    <p:cSldViewPr snapToGrid="0" snapToObjects="1">
      <p:cViewPr varScale="1">
        <p:scale>
          <a:sx n="104" d="100"/>
          <a:sy n="104" d="100"/>
        </p:scale>
        <p:origin x="1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omments/modernComment_167_7443CF8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D24AFD-A9BF-1142-8B21-3159FAFFC85F}" authorId="{19E70A78-D028-5B8D-B0C4-60B576679F86}" created="2022-01-05T03:30:37.486">
    <pc:sldMkLst xmlns:pc="http://schemas.microsoft.com/office/powerpoint/2013/main/command">
      <pc:docMk/>
      <pc:sldMk cId="1950601099" sldId="359"/>
    </pc:sldMkLst>
    <p188:txBody>
      <a:bodyPr/>
      <a:lstStyle/>
      <a:p>
        <a:r>
          <a:rPr lang="zh-CN" altLang="en-US"/>
          <a:t>P80</a:t>
        </a:r>
      </a:p>
    </p188:txBody>
  </p188:cm>
  <p188:cm id="{E14D45A7-BF2D-4049-BF3D-CCEC7C50829C}" authorId="{19E70A78-D028-5B8D-B0C4-60B576679F86}" created="2022-01-05T03:31:00.575">
    <pc:sldMkLst xmlns:pc="http://schemas.microsoft.com/office/powerpoint/2013/main/command">
      <pc:docMk/>
      <pc:sldMk cId="1950601099" sldId="359"/>
    </pc:sldMkLst>
    <p188:txBody>
      <a:bodyPr/>
      <a:lstStyle/>
      <a:p>
        <a:r>
          <a:rPr lang="zh-CN" altLang="en-US"/>
          <a:t>why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A28A-7721-F64C-B123-832430C09039}" type="datetimeFigureOut">
              <a:rPr lang="en-TW" smtClean="0"/>
              <a:t>1/5/22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EAC83-1B96-0C4A-9DD5-6B6639F8F36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662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BDE2-1F07-324D-B982-01C59B1DC6D5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357622"/>
            <a:ext cx="2057400" cy="365125"/>
          </a:xfrm>
        </p:spPr>
        <p:txBody>
          <a:bodyPr/>
          <a:lstStyle>
            <a:lvl1pPr>
              <a:defRPr b="1"/>
            </a:lvl1pPr>
          </a:lstStyle>
          <a:p>
            <a:fld id="{14B373FC-FF3A-C64D-BE97-055D2267A4A7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1968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767E-042F-4949-9A09-DE3A3EF3CB94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373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68F-4376-124D-97DE-C6F9FB49F258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25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" y="136524"/>
            <a:ext cx="8660675" cy="843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62" y="1149530"/>
            <a:ext cx="8660674" cy="5460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C4F9-7826-BC4B-9646-62CC3E8170C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276" y="6356351"/>
            <a:ext cx="2057400" cy="365125"/>
          </a:xfrm>
        </p:spPr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57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75A-342C-2B41-BF7A-902C48D0504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54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E5EB-F1DF-2C4B-9CD8-3B36810FC42C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9007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898E-B0AD-A749-977B-D1E10CC6B42E}" type="datetime1">
              <a:rPr lang="en-US" smtClean="0"/>
              <a:t>1/5/22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346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6E29-885F-5A41-8819-F82CFA759422}" type="datetime1">
              <a:rPr lang="en-US" smtClean="0"/>
              <a:t>1/5/22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49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8F63-80A5-8340-B996-3996185D321C}" type="datetime1">
              <a:rPr lang="en-US" smtClean="0"/>
              <a:t>1/5/22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81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FB0C6-54DE-B149-9851-D77BEA7C0A0D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790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AAD0-F7EF-B54D-ACE9-3FDA9D8EDA8E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299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984E-59AC-B84A-9933-4B0FE8048C91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982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7_7443CF8B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2C3-A44D-0E4D-958E-8B57D011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06638"/>
          </a:xfrm>
        </p:spPr>
        <p:txBody>
          <a:bodyPr>
            <a:no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4800" b="1" dirty="0"/>
              <a:t> Topic 4 – </a:t>
            </a:r>
            <a:br>
              <a:rPr lang="en-US" sz="4800" b="1" dirty="0"/>
            </a:br>
            <a:r>
              <a:rPr lang="en-US" sz="4800" b="1" dirty="0"/>
              <a:t>Arrays and Array Algorithms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B78FD-EE24-6746-AC0A-89F05B52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07" y="3686440"/>
            <a:ext cx="2235386" cy="2980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E29D-F433-C445-AE29-2BD5F9B6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15" y="3686440"/>
            <a:ext cx="2096770" cy="298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3CB09-1C78-B145-AEDB-C81C0A02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" y="3686440"/>
            <a:ext cx="2282190" cy="2995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5D41B5-5904-0F4C-8FBA-D22D6293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61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EA69-2AA9-2348-A843-429D5D9F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Using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755D9-9D84-8A4B-B337-6001EADF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are some other legal statements: 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data[0] = (x + data[2]) / 4 ; 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data[2] = data[2] + 1; 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x = data[3]++ ; // data in slot 3 is incremented 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data[1] = data[5] / data[4];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4F0E6-0484-C948-B6DA-D1A69104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09068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61F4-CC61-4747-9CAE-FB9D278C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Declaring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C8E25-90DE-5945-A04A-B9D995B0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declarations look like this: </a:t>
            </a:r>
          </a:p>
          <a:p>
            <a:endParaRPr lang="en-US" i="1" dirty="0"/>
          </a:p>
          <a:p>
            <a:pPr marL="0" indent="0" algn="ctr">
              <a:buNone/>
            </a:pPr>
            <a:r>
              <a:rPr lang="en-US" i="1" dirty="0"/>
              <a:t>type[] </a:t>
            </a:r>
            <a:r>
              <a:rPr lang="en-US" i="1" dirty="0" err="1"/>
              <a:t>arrayName</a:t>
            </a:r>
            <a:r>
              <a:rPr lang="en-US" i="1" dirty="0"/>
              <a:t> = new type[ length ]; 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names the type of data in each slot and the number of slots. </a:t>
            </a:r>
          </a:p>
          <a:p>
            <a:r>
              <a:rPr lang="en-US" dirty="0"/>
              <a:t>Once an array has been constructed, the number of slots it has does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b="1" dirty="0"/>
              <a:t> </a:t>
            </a:r>
            <a:r>
              <a:rPr lang="en-US" dirty="0"/>
              <a:t>change. </a:t>
            </a:r>
          </a:p>
          <a:p>
            <a:r>
              <a:rPr lang="en-TW" dirty="0"/>
              <a:t>Example.</a:t>
            </a:r>
          </a:p>
          <a:p>
            <a:pPr lvl="1"/>
            <a:r>
              <a:rPr lang="en-US" sz="2800" dirty="0"/>
              <a:t>Construct a int array of length 3.</a:t>
            </a:r>
            <a:endParaRPr lang="en-TW" sz="2800" dirty="0"/>
          </a:p>
          <a:p>
            <a:pPr marL="457200" lvl="1" indent="0" algn="ctr">
              <a:buNone/>
            </a:pPr>
            <a:r>
              <a:rPr lang="en-US" sz="2800" b="1" dirty="0"/>
              <a:t>int[] arr1= new int[3];</a:t>
            </a:r>
            <a:endParaRPr lang="en-TW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A9DA4-B437-4C41-B61F-306FA384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206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D75E-249B-B64F-BCC5-AA0D0571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Declaring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F5647-6A14-934B-BE35-887E7CDA7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Examples. </a:t>
            </a:r>
          </a:p>
          <a:p>
            <a:pPr marL="457200" lvl="1" indent="0">
              <a:buNone/>
            </a:pPr>
            <a:r>
              <a:rPr lang="en-US" sz="2800" dirty="0"/>
              <a:t>int[] </a:t>
            </a:r>
            <a:r>
              <a:rPr lang="en-US" sz="2800" dirty="0" err="1"/>
              <a:t>myArray</a:t>
            </a:r>
            <a:r>
              <a:rPr lang="en-US" sz="2800" dirty="0"/>
              <a:t> = new int[20]; </a:t>
            </a:r>
          </a:p>
          <a:p>
            <a:pPr marL="457200" lvl="1" indent="0">
              <a:buNone/>
            </a:pPr>
            <a:r>
              <a:rPr lang="en-US" sz="2800" dirty="0"/>
              <a:t>double[] </a:t>
            </a:r>
            <a:r>
              <a:rPr lang="en-US" sz="2800" dirty="0" err="1"/>
              <a:t>theArray</a:t>
            </a:r>
            <a:r>
              <a:rPr lang="en-US" sz="2800" dirty="0"/>
              <a:t> = new double[5]; </a:t>
            </a:r>
          </a:p>
          <a:p>
            <a:pPr marL="457200" lvl="1" indent="0">
              <a:buNone/>
            </a:pPr>
            <a:r>
              <a:rPr lang="en-US" sz="2800" dirty="0"/>
              <a:t>String[] words = new String[17]; </a:t>
            </a:r>
          </a:p>
          <a:p>
            <a:pPr marL="457200" lvl="1" indent="0">
              <a:buNone/>
            </a:pPr>
            <a:r>
              <a:rPr lang="en-US" sz="2800" dirty="0"/>
              <a:t>char[] </a:t>
            </a:r>
            <a:r>
              <a:rPr lang="en-US" sz="2800" dirty="0" err="1"/>
              <a:t>charArray</a:t>
            </a:r>
            <a:r>
              <a:rPr lang="en-US" sz="2800" dirty="0"/>
              <a:t> = new char[256]; </a:t>
            </a:r>
          </a:p>
          <a:p>
            <a:pPr marL="0" indent="0">
              <a:buNone/>
            </a:pPr>
            <a:endParaRPr lang="en-TW" dirty="0"/>
          </a:p>
          <a:p>
            <a:r>
              <a:rPr lang="en-TW" dirty="0"/>
              <a:t>Example.</a:t>
            </a:r>
          </a:p>
          <a:p>
            <a:pPr marL="457200" lvl="1" indent="0">
              <a:buNone/>
            </a:pPr>
            <a:r>
              <a:rPr lang="en-US" sz="2800" dirty="0"/>
              <a:t>int[] arr2 = </a:t>
            </a:r>
            <a:r>
              <a:rPr lang="en-US" sz="2800" b="1" dirty="0">
                <a:solidFill>
                  <a:srgbClr val="FF0000"/>
                </a:solidFill>
              </a:rPr>
              <a:t>{</a:t>
            </a:r>
            <a:r>
              <a:rPr lang="en-US" sz="2800" dirty="0"/>
              <a:t>10, 20, 30</a:t>
            </a:r>
            <a:r>
              <a:rPr lang="en-US" sz="2800" b="1" dirty="0">
                <a:solidFill>
                  <a:srgbClr val="FF0000"/>
                </a:solidFill>
              </a:rPr>
              <a:t>}</a:t>
            </a:r>
            <a:r>
              <a:rPr lang="en-US" sz="2800" dirty="0"/>
              <a:t>; </a:t>
            </a:r>
          </a:p>
          <a:p>
            <a:pPr marL="457200" lvl="1" indent="0">
              <a:buNone/>
            </a:pPr>
            <a:r>
              <a:rPr lang="en-US" sz="2800" dirty="0"/>
              <a:t>// Here, we set data into this array directly</a:t>
            </a:r>
          </a:p>
          <a:p>
            <a:pPr marL="457200" lvl="1" indent="0">
              <a:buNone/>
            </a:pPr>
            <a:r>
              <a:rPr lang="en-US" sz="2800" dirty="0"/>
              <a:t>// That is arr2[0] = 10, arr2[1] = 20, and arr2[2] = 30</a:t>
            </a:r>
            <a:endParaRPr lang="en-TW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059EA-F5DB-F44B-B655-FA255600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1457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98F6-31DA-2D40-ACD1-F7F9977D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 Boundary Checking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0B6F5-95C1-DE4D-8C77-2E5805E6C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length</a:t>
            </a:r>
            <a:r>
              <a:rPr lang="en-US" b="1" dirty="0"/>
              <a:t> </a:t>
            </a:r>
            <a:r>
              <a:rPr lang="en-US" dirty="0"/>
              <a:t>of an array is how many slots it has. </a:t>
            </a:r>
          </a:p>
          <a:p>
            <a:r>
              <a:rPr lang="en-US" dirty="0"/>
              <a:t>An array of </a:t>
            </a:r>
            <a:r>
              <a:rPr lang="en-US" b="1" dirty="0">
                <a:solidFill>
                  <a:srgbClr val="FF0000"/>
                </a:solidFill>
              </a:rPr>
              <a:t>length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 has slots indexed </a:t>
            </a:r>
            <a:r>
              <a:rPr lang="en-US" b="1" dirty="0">
                <a:solidFill>
                  <a:srgbClr val="FF0000"/>
                </a:solidFill>
              </a:rPr>
              <a:t>0 … (N-1)</a:t>
            </a:r>
            <a:r>
              <a:rPr lang="en-US" dirty="0"/>
              <a:t> </a:t>
            </a:r>
          </a:p>
          <a:p>
            <a:r>
              <a:rPr lang="en-US" dirty="0"/>
              <a:t>Indexes must be an integer type. </a:t>
            </a:r>
          </a:p>
          <a:p>
            <a:endParaRPr lang="en-US" dirty="0"/>
          </a:p>
          <a:p>
            <a:r>
              <a:rPr lang="en-US" dirty="0"/>
              <a:t>It is OK to have spaces around the index of an array </a:t>
            </a:r>
          </a:p>
          <a:p>
            <a:r>
              <a:rPr lang="en-US" dirty="0"/>
              <a:t>For example </a:t>
            </a:r>
            <a:r>
              <a:rPr lang="en-US" b="1" dirty="0">
                <a:solidFill>
                  <a:srgbClr val="FF0000"/>
                </a:solidFill>
              </a:rPr>
              <a:t>data[1]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data[ 1 ] </a:t>
            </a:r>
            <a:r>
              <a:rPr lang="en-US" dirty="0"/>
              <a:t>are exactly the same as far as the compiler is concerned 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b="1" i="1" dirty="0">
                <a:solidFill>
                  <a:srgbClr val="FF0000"/>
                </a:solidFill>
              </a:rPr>
              <a:t>not legal </a:t>
            </a:r>
            <a:r>
              <a:rPr lang="en-US" dirty="0"/>
              <a:t>to refer to a slot that does not exist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B2E6A-052D-B845-A412-5EF0CB34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51680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EC1A-F72F-BC4E-B87C-A56B8E4D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 Boundary Checking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33749-DDF9-3F41-9450-BE0D082C0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that an array was declared: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int[] data = new int[10]; </a:t>
            </a:r>
          </a:p>
          <a:p>
            <a:endParaRPr lang="en-US" dirty="0"/>
          </a:p>
          <a:p>
            <a:r>
              <a:rPr lang="en-US" dirty="0"/>
              <a:t>Here are some elements of this array, are they valid?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76E4B-2D75-FB47-8B2D-51F93475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14</a:t>
            </a:fld>
            <a:endParaRPr lang="en-TW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2DE46BA-A67E-374B-AEA9-4F6AA0E24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234687"/>
              </p:ext>
            </p:extLst>
          </p:nvPr>
        </p:nvGraphicFramePr>
        <p:xfrm>
          <a:off x="1523999" y="3670660"/>
          <a:ext cx="609600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476">
                  <a:extLst>
                    <a:ext uri="{9D8B030D-6E8A-4147-A177-3AD203B41FA5}">
                      <a16:colId xmlns:a16="http://schemas.microsoft.com/office/drawing/2014/main" val="2611904290"/>
                    </a:ext>
                  </a:extLst>
                </a:gridCol>
                <a:gridCol w="3950524">
                  <a:extLst>
                    <a:ext uri="{9D8B030D-6E8A-4147-A177-3AD203B41FA5}">
                      <a16:colId xmlns:a16="http://schemas.microsoft.com/office/drawing/2014/main" val="795247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data[ -1 ]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TW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567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data[ 0 ]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TW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88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data[ 1.5 ]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TW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479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data[ 9 ]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TW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59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data[ 10 ]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TW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4747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17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EC1A-F72F-BC4E-B87C-A56B8E4D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 Boundary Checking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33749-DDF9-3F41-9450-BE0D082C0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that an array was declared: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int[] data = new int[10]; </a:t>
            </a:r>
          </a:p>
          <a:p>
            <a:endParaRPr lang="en-US" dirty="0"/>
          </a:p>
          <a:p>
            <a:r>
              <a:rPr lang="en-US" dirty="0"/>
              <a:t>Here are some elements of this array, are they valid?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76E4B-2D75-FB47-8B2D-51F93475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15</a:t>
            </a:fld>
            <a:endParaRPr lang="en-TW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2DE46BA-A67E-374B-AEA9-4F6AA0E24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896629"/>
              </p:ext>
            </p:extLst>
          </p:nvPr>
        </p:nvGraphicFramePr>
        <p:xfrm>
          <a:off x="950025" y="3648121"/>
          <a:ext cx="7243948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7865">
                  <a:extLst>
                    <a:ext uri="{9D8B030D-6E8A-4147-A177-3AD203B41FA5}">
                      <a16:colId xmlns:a16="http://schemas.microsoft.com/office/drawing/2014/main" val="2611904290"/>
                    </a:ext>
                  </a:extLst>
                </a:gridCol>
                <a:gridCol w="5436083">
                  <a:extLst>
                    <a:ext uri="{9D8B030D-6E8A-4147-A177-3AD203B41FA5}">
                      <a16:colId xmlns:a16="http://schemas.microsoft.com/office/drawing/2014/main" val="795247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data[ -1 ]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always illegal, the index of array must be positive integer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567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data[ 0 ]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always OK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880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data[ 1.5 ]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always illegal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479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data[ 9 ]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always OK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59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data[ 10 ]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illegal, the index of array is must less then its length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4747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063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841D-6D75-8645-930D-506377AD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 Boundary Checking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B19CC-CB49-EC45-BE5A-0B21D9B4D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Error line 17: </a:t>
            </a:r>
            <a:r>
              <a:rPr lang="en-US" b="1" dirty="0" err="1">
                <a:solidFill>
                  <a:srgbClr val="FF0000"/>
                </a:solidFill>
              </a:rPr>
              <a:t>ArrayIndexOutOfBoundsExceptionError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endParaRPr lang="en-US" sz="2400" dirty="0"/>
          </a:p>
          <a:p>
            <a:r>
              <a:rPr lang="en-US" sz="2400" dirty="0"/>
              <a:t>This means you’ve overstepped the boundaries of the array </a:t>
            </a:r>
          </a:p>
          <a:p>
            <a:r>
              <a:rPr lang="en-US" sz="2400" dirty="0"/>
              <a:t>You have used either an index less than 0, or greater than N-1, where N is the length of the array</a:t>
            </a:r>
          </a:p>
          <a:p>
            <a:r>
              <a:rPr lang="en-US" sz="2400" dirty="0"/>
              <a:t>This problem is only revealed when you run the program, not when you compile</a:t>
            </a:r>
          </a:p>
          <a:p>
            <a:r>
              <a:rPr lang="en-US" sz="2400" dirty="0"/>
              <a:t>Example.</a:t>
            </a:r>
          </a:p>
          <a:p>
            <a:pPr marL="457200" lvl="1" indent="0">
              <a:buNone/>
            </a:pPr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 { </a:t>
            </a:r>
          </a:p>
          <a:p>
            <a:pPr marL="914400" lvl="2" indent="0">
              <a:buNone/>
            </a:pPr>
            <a:r>
              <a:rPr lang="en-US" sz="2400" dirty="0"/>
              <a:t>int </a:t>
            </a:r>
            <a:r>
              <a:rPr lang="en-US" sz="2400" dirty="0" err="1"/>
              <a:t>arr</a:t>
            </a:r>
            <a:r>
              <a:rPr lang="en-US" sz="2400" dirty="0"/>
              <a:t>[] = {13, 42}; </a:t>
            </a:r>
          </a:p>
          <a:p>
            <a:pPr marL="914400" lvl="2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</a:t>
            </a:r>
            <a:r>
              <a:rPr lang="en-US" sz="2400" dirty="0" err="1"/>
              <a:t>arr</a:t>
            </a:r>
            <a:r>
              <a:rPr lang="en-US" sz="2400" dirty="0"/>
              <a:t>[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]);   // the length of </a:t>
            </a:r>
            <a:r>
              <a:rPr lang="en-US" sz="2400" dirty="0" err="1"/>
              <a:t>arr</a:t>
            </a:r>
            <a:r>
              <a:rPr lang="en-US" sz="2400" dirty="0"/>
              <a:t>[] is 2</a:t>
            </a:r>
          </a:p>
          <a:p>
            <a:pPr marL="457200" lvl="1" indent="0">
              <a:buNone/>
            </a:pPr>
            <a:r>
              <a:rPr lang="en-US" dirty="0"/>
              <a:t>} 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C51AB-14CB-9146-80BF-671872A27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38012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14BA-7A6E-3342-A3DE-B352930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Variables as Index Values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1A48-7821-2B4B-ADBF-1F7C5FF6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index of an array is always an integer type </a:t>
            </a:r>
          </a:p>
          <a:p>
            <a:r>
              <a:rPr lang="en-US" dirty="0"/>
              <a:t>This means it can be any expression that evaluates to an integer. </a:t>
            </a:r>
          </a:p>
          <a:p>
            <a:r>
              <a:rPr lang="en-US" dirty="0"/>
              <a:t>For example, the following are legal: </a:t>
            </a: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int</a:t>
            </a:r>
            <a:r>
              <a:rPr lang="en-US" dirty="0"/>
              <a:t>[] values = </a:t>
            </a:r>
            <a:r>
              <a:rPr lang="en-US" b="1" dirty="0"/>
              <a:t>new </a:t>
            </a:r>
            <a:r>
              <a:rPr lang="en-US" dirty="0"/>
              <a:t>int[7]; </a:t>
            </a:r>
          </a:p>
          <a:p>
            <a:pPr marL="457200" lvl="1" indent="0">
              <a:buNone/>
            </a:pPr>
            <a:r>
              <a:rPr lang="en-US" b="1" dirty="0"/>
              <a:t>int index </a:t>
            </a:r>
            <a:r>
              <a:rPr lang="en-US" dirty="0"/>
              <a:t>= 0; </a:t>
            </a:r>
          </a:p>
          <a:p>
            <a:pPr marL="457200" lvl="1" indent="0">
              <a:buNone/>
            </a:pPr>
            <a:r>
              <a:rPr lang="en-US" dirty="0"/>
              <a:t>values[ index ] = 71; // put 71 into slot 0, that is values[0] = 71 </a:t>
            </a:r>
          </a:p>
          <a:p>
            <a:pPr marL="457200" lvl="1" indent="0">
              <a:buNone/>
            </a:pPr>
            <a:r>
              <a:rPr lang="en-US" dirty="0"/>
              <a:t>index = 5; </a:t>
            </a:r>
          </a:p>
          <a:p>
            <a:pPr marL="457200" lvl="1" indent="0">
              <a:buNone/>
            </a:pPr>
            <a:r>
              <a:rPr lang="en-US" dirty="0"/>
              <a:t>values[ index ] = 23; // put 23 into slot 5, that is values[5] = 23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index = 3; </a:t>
            </a:r>
          </a:p>
          <a:p>
            <a:pPr marL="457200" lvl="1" indent="0">
              <a:buNone/>
            </a:pPr>
            <a:r>
              <a:rPr lang="en-US" dirty="0"/>
              <a:t>values[ 2+2 ] = values[ index-3 ]; //same as values[4] = values[0];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2C710-D710-E64A-9083-CF0A16CD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5390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14BA-7A6E-3342-A3DE-B352930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Variables as Index Values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1A48-7821-2B4B-ADBF-1F7C5FF6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an </a:t>
            </a:r>
            <a:r>
              <a:rPr lang="en-US" b="1" dirty="0">
                <a:solidFill>
                  <a:srgbClr val="FF0000"/>
                </a:solidFill>
              </a:rPr>
              <a:t>expression</a:t>
            </a:r>
            <a:r>
              <a:rPr lang="en-US" dirty="0"/>
              <a:t> for an array index is a very powerful tool </a:t>
            </a:r>
          </a:p>
          <a:p>
            <a:r>
              <a:rPr lang="en-US" dirty="0"/>
              <a:t>Often a problem is solved by organizing the data into arrays, and then processing that data in a systematic way using variables as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2C710-D710-E64A-9083-CF0A16CD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76660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14BA-7A6E-3342-A3DE-B352930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Variables as Index Values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1A48-7821-2B4B-ADBF-1F7C5FF6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an </a:t>
            </a:r>
            <a:r>
              <a:rPr lang="en-US" b="1" dirty="0">
                <a:solidFill>
                  <a:srgbClr val="FF0000"/>
                </a:solidFill>
              </a:rPr>
              <a:t>expression</a:t>
            </a:r>
            <a:r>
              <a:rPr lang="en-US" dirty="0"/>
              <a:t> for an array index is a very powerful tool </a:t>
            </a:r>
          </a:p>
          <a:p>
            <a:r>
              <a:rPr lang="en-US" dirty="0"/>
              <a:t>Here are further examples: </a:t>
            </a:r>
          </a:p>
          <a:p>
            <a:pPr marL="457200" lvl="1" indent="0">
              <a:buNone/>
            </a:pPr>
            <a:r>
              <a:rPr lang="en-US" sz="2800" dirty="0"/>
              <a:t>double[] </a:t>
            </a:r>
            <a:r>
              <a:rPr lang="en-US" sz="2800" dirty="0" err="1"/>
              <a:t>val</a:t>
            </a:r>
            <a:r>
              <a:rPr lang="en-US" sz="2800" dirty="0"/>
              <a:t> = new double[4]; </a:t>
            </a:r>
          </a:p>
          <a:p>
            <a:pPr marL="457200" lvl="1" indent="0">
              <a:buNone/>
            </a:pPr>
            <a:r>
              <a:rPr lang="en-US" sz="2800" dirty="0" err="1"/>
              <a:t>val</a:t>
            </a:r>
            <a:r>
              <a:rPr lang="en-US" sz="2800" dirty="0"/>
              <a:t>[0] = 0.12; </a:t>
            </a:r>
          </a:p>
          <a:p>
            <a:pPr marL="457200" lvl="1" indent="0">
              <a:buNone/>
            </a:pPr>
            <a:r>
              <a:rPr lang="en-US" sz="2800" dirty="0" err="1"/>
              <a:t>val</a:t>
            </a:r>
            <a:r>
              <a:rPr lang="en-US" sz="2800" dirty="0"/>
              <a:t>[1] = 1.43; </a:t>
            </a:r>
          </a:p>
          <a:p>
            <a:pPr marL="457200" lvl="1" indent="0">
              <a:buNone/>
            </a:pPr>
            <a:r>
              <a:rPr lang="en-US" sz="2800" dirty="0" err="1"/>
              <a:t>val</a:t>
            </a:r>
            <a:r>
              <a:rPr lang="en-US" sz="2800" dirty="0"/>
              <a:t>[2] = 2.98;</a:t>
            </a:r>
          </a:p>
          <a:p>
            <a:pPr marL="457200" lvl="1" indent="0">
              <a:buNone/>
            </a:pPr>
            <a:r>
              <a:rPr lang="en-US" sz="2800" dirty="0"/>
              <a:t>int j = 2; </a:t>
            </a:r>
          </a:p>
          <a:p>
            <a:pPr marL="457200" lvl="1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("slot 2:" + </a:t>
            </a:r>
            <a:r>
              <a:rPr lang="en-US" sz="2800" dirty="0" err="1"/>
              <a:t>val</a:t>
            </a:r>
            <a:r>
              <a:rPr lang="en-US" sz="2800" dirty="0"/>
              <a:t>[j] );  // </a:t>
            </a:r>
            <a:r>
              <a:rPr lang="en-US" sz="2800" dirty="0" err="1"/>
              <a:t>val</a:t>
            </a:r>
            <a:r>
              <a:rPr lang="en-US" sz="2800" dirty="0"/>
              <a:t>[j] = </a:t>
            </a:r>
            <a:r>
              <a:rPr lang="en-US" sz="2800" dirty="0" err="1"/>
              <a:t>val</a:t>
            </a:r>
            <a:r>
              <a:rPr lang="en-US" sz="2800" dirty="0"/>
              <a:t>[</a:t>
            </a:r>
            <a:r>
              <a:rPr lang="en-US" sz="2800" b="1" dirty="0">
                <a:solidFill>
                  <a:srgbClr val="FF0000"/>
                </a:solidFill>
              </a:rPr>
              <a:t>2</a:t>
            </a:r>
            <a:r>
              <a:rPr lang="en-US" sz="2800" dirty="0"/>
              <a:t>] </a:t>
            </a:r>
          </a:p>
          <a:p>
            <a:pPr marL="457200" lvl="1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("slot 1:" + </a:t>
            </a:r>
            <a:r>
              <a:rPr lang="en-US" sz="2800" dirty="0" err="1"/>
              <a:t>val</a:t>
            </a:r>
            <a:r>
              <a:rPr lang="en-US" sz="2800" dirty="0"/>
              <a:t>[j-1] );  //</a:t>
            </a:r>
            <a:r>
              <a:rPr lang="en-US" sz="2800" dirty="0" err="1"/>
              <a:t>val</a:t>
            </a:r>
            <a:r>
              <a:rPr lang="en-US" sz="2800" dirty="0"/>
              <a:t>[j-1]=</a:t>
            </a:r>
            <a:r>
              <a:rPr lang="en-US" sz="2800" dirty="0" err="1"/>
              <a:t>val</a:t>
            </a:r>
            <a:r>
              <a:rPr lang="en-US" sz="2800" dirty="0"/>
              <a:t>[</a:t>
            </a:r>
            <a:r>
              <a:rPr lang="en-US" sz="2800" b="1" dirty="0">
                <a:solidFill>
                  <a:srgbClr val="FF0000"/>
                </a:solidFill>
              </a:rPr>
              <a:t>1</a:t>
            </a:r>
            <a:r>
              <a:rPr lang="en-US" sz="2800" dirty="0"/>
              <a:t>] </a:t>
            </a:r>
          </a:p>
          <a:p>
            <a:pPr marL="457200" lvl="1" indent="0">
              <a:buNone/>
            </a:pPr>
            <a:r>
              <a:rPr lang="en-US" sz="2800" dirty="0"/>
              <a:t>j = j-2; </a:t>
            </a:r>
          </a:p>
          <a:p>
            <a:pPr marL="457200" lvl="1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("slot 0:" + </a:t>
            </a:r>
            <a:r>
              <a:rPr lang="en-US" sz="2800" dirty="0" err="1"/>
              <a:t>val</a:t>
            </a:r>
            <a:r>
              <a:rPr lang="en-US" sz="2800" dirty="0"/>
              <a:t>[j] );  //</a:t>
            </a:r>
            <a:r>
              <a:rPr lang="en-US" sz="2800" dirty="0" err="1"/>
              <a:t>val</a:t>
            </a:r>
            <a:r>
              <a:rPr lang="en-US" sz="2800" dirty="0"/>
              <a:t>[j] = </a:t>
            </a:r>
            <a:r>
              <a:rPr lang="en-US" sz="2800" dirty="0" err="1"/>
              <a:t>val</a:t>
            </a:r>
            <a:r>
              <a:rPr lang="en-US" sz="2800" dirty="0"/>
              <a:t>[</a:t>
            </a:r>
            <a:r>
              <a:rPr lang="en-US" sz="2800" b="1" dirty="0">
                <a:solidFill>
                  <a:srgbClr val="FF0000"/>
                </a:solidFill>
              </a:rPr>
              <a:t>0</a:t>
            </a:r>
            <a:r>
              <a:rPr lang="en-US" sz="2800" dirty="0"/>
              <a:t>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2C710-D710-E64A-9083-CF0A16CD8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8377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DA317-CDBB-9C42-8FDD-B00DD86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program structure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0070F-CB8F-A349-8151-A4B76251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programs are built up of multiple files called </a:t>
            </a:r>
            <a:r>
              <a:rPr lang="en-US" b="1" dirty="0">
                <a:solidFill>
                  <a:srgbClr val="FF0000"/>
                </a:solidFill>
              </a:rPr>
              <a:t>classes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There are advantages in splitting a program into distinct files rather than keeping it in one big chunk </a:t>
            </a:r>
          </a:p>
          <a:p>
            <a:pPr lvl="1"/>
            <a:r>
              <a:rPr lang="en-US" sz="2800" dirty="0"/>
              <a:t>The different components can be easily re-used </a:t>
            </a:r>
          </a:p>
          <a:p>
            <a:pPr lvl="1"/>
            <a:r>
              <a:rPr lang="en-US" sz="2800" dirty="0"/>
              <a:t>The same piece of code can be re-run as many times as you want without re-typing it 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Classes</a:t>
            </a:r>
            <a:r>
              <a:rPr lang="en-US" dirty="0"/>
              <a:t> are made up of </a:t>
            </a:r>
            <a:r>
              <a:rPr lang="en-US" b="1" dirty="0">
                <a:solidFill>
                  <a:srgbClr val="FF00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methods</a:t>
            </a:r>
            <a:r>
              <a:rPr lang="en-US" dirty="0"/>
              <a:t> </a:t>
            </a:r>
          </a:p>
          <a:p>
            <a:pPr lvl="1"/>
            <a:r>
              <a:rPr lang="en-US" sz="2800" dirty="0"/>
              <a:t>Variables store information </a:t>
            </a:r>
          </a:p>
          <a:p>
            <a:pPr lvl="1"/>
            <a:r>
              <a:rPr lang="en-US" sz="2800" dirty="0"/>
              <a:t>Methods are contained chunks of code which do a specific job and then return a result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7E927-E02A-8D43-9087-FE3B57E9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66219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39CA-A08E-C941-B58E-0EA84B47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Initial Values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C1819-8FF9-2247-8FB7-0080228D0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array is created, all values are initialized depending on </a:t>
            </a:r>
            <a:r>
              <a:rPr lang="en-US" b="1" dirty="0"/>
              <a:t>array type</a:t>
            </a:r>
            <a:r>
              <a:rPr lang="en-US" dirty="0"/>
              <a:t>: </a:t>
            </a:r>
          </a:p>
          <a:p>
            <a:pPr lvl="1"/>
            <a:r>
              <a:rPr lang="en-US" sz="2800" dirty="0"/>
              <a:t>Numbers: 0 </a:t>
            </a:r>
          </a:p>
          <a:p>
            <a:pPr lvl="1"/>
            <a:r>
              <a:rPr lang="en-US" sz="2800" dirty="0"/>
              <a:t>Boolean: false </a:t>
            </a:r>
          </a:p>
          <a:p>
            <a:pPr lvl="1"/>
            <a:r>
              <a:rPr lang="en-US" sz="2800" dirty="0"/>
              <a:t>Object References: null </a:t>
            </a:r>
          </a:p>
          <a:p>
            <a:r>
              <a:rPr lang="en-US" dirty="0"/>
              <a:t>Example.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int[] </a:t>
            </a:r>
            <a:r>
              <a:rPr lang="en-US" b="1" dirty="0" err="1">
                <a:solidFill>
                  <a:srgbClr val="FF0000"/>
                </a:solidFill>
              </a:rPr>
              <a:t>val</a:t>
            </a:r>
            <a:r>
              <a:rPr lang="en-US" b="1" dirty="0">
                <a:solidFill>
                  <a:srgbClr val="FF0000"/>
                </a:solidFill>
              </a:rPr>
              <a:t> = new int[3];</a:t>
            </a:r>
          </a:p>
          <a:p>
            <a:pPr lvl="1"/>
            <a:r>
              <a:rPr lang="en-US" sz="2800" dirty="0"/>
              <a:t>We have </a:t>
            </a:r>
          </a:p>
          <a:p>
            <a:pPr marL="914400" lvl="2" indent="0">
              <a:buNone/>
            </a:pPr>
            <a:r>
              <a:rPr lang="en-US" sz="2800" dirty="0" err="1"/>
              <a:t>val</a:t>
            </a:r>
            <a:r>
              <a:rPr lang="en-US" sz="2800" dirty="0"/>
              <a:t>[ 0 ] = 0</a:t>
            </a:r>
          </a:p>
          <a:p>
            <a:pPr marL="914400" lvl="2" indent="0">
              <a:buNone/>
            </a:pPr>
            <a:r>
              <a:rPr lang="en-US" sz="2800" dirty="0" err="1"/>
              <a:t>val</a:t>
            </a:r>
            <a:r>
              <a:rPr lang="en-US" sz="2800" dirty="0"/>
              <a:t>[ 1 ] = 0</a:t>
            </a:r>
          </a:p>
          <a:p>
            <a:pPr marL="914400" lvl="2" indent="0">
              <a:buNone/>
            </a:pPr>
            <a:r>
              <a:rPr lang="en-US" sz="2800" dirty="0" err="1"/>
              <a:t>val</a:t>
            </a:r>
            <a:r>
              <a:rPr lang="en-US" sz="2800" dirty="0"/>
              <a:t>[ 2 ] = 0</a:t>
            </a:r>
          </a:p>
          <a:p>
            <a:endParaRPr lang="en-US" sz="3200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AEDC0-9EAE-D343-A9F3-E6C791F2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8116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7015-658D-3A46-87FC-6C9EDF46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 initialization as a list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04C9-9D35-FB43-82BD-10ACEFD3C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declare, construct, and initializes the array all in one statement: 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int[] data = {23, 38, 14, -3, 0, 14, 9, 103, 0, -56}; </a:t>
            </a:r>
          </a:p>
          <a:p>
            <a:endParaRPr lang="en-US" dirty="0"/>
          </a:p>
          <a:p>
            <a:r>
              <a:rPr lang="en-US" dirty="0"/>
              <a:t>This declares an array of int which is named data. Then it constructs an int array of </a:t>
            </a:r>
            <a:r>
              <a:rPr lang="en-US" b="1" dirty="0">
                <a:solidFill>
                  <a:srgbClr val="FF0000"/>
                </a:solidFill>
              </a:rPr>
              <a:t>10</a:t>
            </a:r>
            <a:r>
              <a:rPr lang="en-US" dirty="0"/>
              <a:t> slots (indexed 0…9) </a:t>
            </a:r>
          </a:p>
          <a:p>
            <a:r>
              <a:rPr lang="en-US" dirty="0"/>
              <a:t>Finally it puts the designated values into the slots. </a:t>
            </a:r>
          </a:p>
          <a:p>
            <a:r>
              <a:rPr lang="en-US" dirty="0"/>
              <a:t>The first value in the </a:t>
            </a:r>
            <a:r>
              <a:rPr lang="en-US" b="1" dirty="0"/>
              <a:t>list </a:t>
            </a:r>
            <a:r>
              <a:rPr lang="en-US" dirty="0"/>
              <a:t>corresponds to index 0, the second value corresponds to index 1, and so on </a:t>
            </a:r>
          </a:p>
          <a:p>
            <a:r>
              <a:rPr lang="en-US" dirty="0"/>
              <a:t>So in this example, </a:t>
            </a:r>
            <a:r>
              <a:rPr lang="en-US" b="1" dirty="0"/>
              <a:t>data[0]</a:t>
            </a:r>
            <a:r>
              <a:rPr lang="en-US" dirty="0"/>
              <a:t> gets the 23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1E081-A297-A544-AAE1-99F2BA97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8673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06D0-49BD-4C42-867D-23BD1FD5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Copying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A63C-E172-4745-8BF1-EBAA164F2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have two arrays: </a:t>
            </a:r>
          </a:p>
          <a:p>
            <a:pPr marL="457200" lvl="1" indent="0">
              <a:buNone/>
            </a:pPr>
            <a:r>
              <a:rPr lang="en-US" sz="2800" dirty="0"/>
              <a:t>int[] array1 = {17,12,32,103,5}; </a:t>
            </a:r>
          </a:p>
          <a:p>
            <a:pPr marL="457200" lvl="1" indent="0">
              <a:buNone/>
            </a:pPr>
            <a:r>
              <a:rPr lang="en-US" sz="2800" dirty="0"/>
              <a:t>int[] array2 = {22,57,13,203,15}; </a:t>
            </a:r>
          </a:p>
          <a:p>
            <a:endParaRPr lang="en-US" dirty="0"/>
          </a:p>
          <a:p>
            <a:r>
              <a:rPr lang="en-US" dirty="0"/>
              <a:t>How do we copy the contents of array1 into array2? </a:t>
            </a:r>
          </a:p>
          <a:p>
            <a:r>
              <a:rPr lang="en-US" dirty="0"/>
              <a:t>Can we just do this? </a:t>
            </a:r>
          </a:p>
          <a:p>
            <a:pPr marL="0" indent="0" algn="ctr">
              <a:buNone/>
            </a:pPr>
            <a:r>
              <a:rPr lang="en-US" dirty="0"/>
              <a:t>array2 = array1;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52956-3EBD-7844-95F9-FD14BBD0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9299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9510-6EC3-D549-99EA-C25E4E6F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Copying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C7B98-364F-724E-87E1-CFEA03106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array2 = array1; </a:t>
            </a:r>
          </a:p>
          <a:p>
            <a:r>
              <a:rPr lang="en-US" dirty="0"/>
              <a:t>We just get two references to the same array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FF97F-DB85-EB48-A37F-DD874AB9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23</a:t>
            </a:fld>
            <a:endParaRPr lang="en-TW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4347C9-6410-5E4A-94CA-3B195A554D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9334515"/>
              </p:ext>
            </p:extLst>
          </p:nvPr>
        </p:nvGraphicFramePr>
        <p:xfrm>
          <a:off x="3811521" y="2748960"/>
          <a:ext cx="2252518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6259">
                  <a:extLst>
                    <a:ext uri="{9D8B030D-6E8A-4147-A177-3AD203B41FA5}">
                      <a16:colId xmlns:a16="http://schemas.microsoft.com/office/drawing/2014/main" val="1323671176"/>
                    </a:ext>
                  </a:extLst>
                </a:gridCol>
                <a:gridCol w="1126259">
                  <a:extLst>
                    <a:ext uri="{9D8B030D-6E8A-4147-A177-3AD203B41FA5}">
                      <a16:colId xmlns:a16="http://schemas.microsoft.com/office/drawing/2014/main" val="3368129150"/>
                    </a:ext>
                  </a:extLst>
                </a:gridCol>
              </a:tblGrid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409126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105617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72617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468730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57181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11145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3749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A7553BD-8962-A845-A1AF-47A48043CD66}"/>
              </a:ext>
            </a:extLst>
          </p:cNvPr>
          <p:cNvSpPr/>
          <p:nvPr/>
        </p:nvSpPr>
        <p:spPr>
          <a:xfrm>
            <a:off x="1663644" y="2579145"/>
            <a:ext cx="1372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array1</a:t>
            </a:r>
            <a:endParaRPr lang="en-TW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EC066-84DE-CE44-BC26-7B5A87C170AC}"/>
              </a:ext>
            </a:extLst>
          </p:cNvPr>
          <p:cNvSpPr/>
          <p:nvPr/>
        </p:nvSpPr>
        <p:spPr>
          <a:xfrm>
            <a:off x="1663644" y="5487426"/>
            <a:ext cx="1372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array2</a:t>
            </a:r>
            <a:endParaRPr lang="en-TW" sz="3600" dirty="0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ADA125A8-543C-4E40-AB06-F88AF09E0557}"/>
              </a:ext>
            </a:extLst>
          </p:cNvPr>
          <p:cNvSpPr/>
          <p:nvPr/>
        </p:nvSpPr>
        <p:spPr>
          <a:xfrm>
            <a:off x="2228930" y="2056873"/>
            <a:ext cx="2520743" cy="5222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D59F8C26-F972-F747-A1BA-84FE26AD9CA0}"/>
              </a:ext>
            </a:extLst>
          </p:cNvPr>
          <p:cNvSpPr/>
          <p:nvPr/>
        </p:nvSpPr>
        <p:spPr>
          <a:xfrm flipV="1">
            <a:off x="2086425" y="6133757"/>
            <a:ext cx="2520743" cy="5222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371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6CA3-9F70-6A43-AB5B-C50E3E83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Copying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992BB-56F2-6143-AE3C-D2D03F3A7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This does not work!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array2 = array1; </a:t>
            </a:r>
          </a:p>
          <a:p>
            <a:endParaRPr lang="en-US" dirty="0"/>
          </a:p>
          <a:p>
            <a:r>
              <a:rPr lang="en-US" dirty="0"/>
              <a:t>Never do this! </a:t>
            </a:r>
          </a:p>
          <a:p>
            <a:r>
              <a:rPr lang="en-US" dirty="0"/>
              <a:t>Worst of all, it does not cause an error, so remember it!!! </a:t>
            </a:r>
          </a:p>
          <a:p>
            <a:r>
              <a:rPr lang="en-US" dirty="0"/>
              <a:t>Arrays must be dealt with on an element by element basis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74B42-4B49-4743-B9FB-16D8AD7F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24</a:t>
            </a:fld>
            <a:endParaRPr lang="en-TW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582FE2-0AD1-A740-A33F-8F99A455D169}"/>
              </a:ext>
            </a:extLst>
          </p:cNvPr>
          <p:cNvCxnSpPr>
            <a:cxnSpLocks/>
          </p:cNvCxnSpPr>
          <p:nvPr/>
        </p:nvCxnSpPr>
        <p:spPr>
          <a:xfrm flipV="1">
            <a:off x="3081646" y="1990261"/>
            <a:ext cx="2980706" cy="82419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D26935-E39A-8F44-9771-79448D8307F0}"/>
              </a:ext>
            </a:extLst>
          </p:cNvPr>
          <p:cNvCxnSpPr>
            <a:cxnSpLocks/>
          </p:cNvCxnSpPr>
          <p:nvPr/>
        </p:nvCxnSpPr>
        <p:spPr>
          <a:xfrm>
            <a:off x="3081646" y="1990260"/>
            <a:ext cx="2980706" cy="8109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173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2899-0709-C347-B0B3-1002D3EE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Copying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8DCA4-80B3-1B41-8F70-1E606BB3F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If you do</a:t>
            </a:r>
          </a:p>
          <a:p>
            <a:pPr marL="0" indent="0" algn="ctr">
              <a:buNone/>
            </a:pPr>
            <a:r>
              <a:rPr lang="en-US" dirty="0"/>
              <a:t>array2 = array1; </a:t>
            </a:r>
          </a:p>
          <a:p>
            <a:endParaRPr lang="en-TW" dirty="0"/>
          </a:p>
          <a:p>
            <a:r>
              <a:rPr lang="en-TW" dirty="0"/>
              <a:t>The problem is if you change the value of some slot of array1, then same slots of array2 is change too.</a:t>
            </a:r>
          </a:p>
          <a:p>
            <a:r>
              <a:rPr lang="en-US" dirty="0"/>
              <a:t>In other words, you set an array two names, one is array1, and the other one is array2</a:t>
            </a:r>
          </a:p>
          <a:p>
            <a:r>
              <a:rPr lang="en-US" dirty="0"/>
              <a:t>In fact, it doesn't make much sense</a:t>
            </a:r>
          </a:p>
          <a:p>
            <a:r>
              <a:rPr lang="en-US" dirty="0"/>
              <a:t>It will only make your code error prone when it is executed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2A6FE-3F99-EB48-A168-4F0BFC35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95929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591D-FBAA-5B4F-BFDC-2FBA5A9B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Copying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DA78-1546-244C-8EDA-6BC2B859B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must copy all the elements </a:t>
            </a:r>
            <a:r>
              <a:rPr lang="en-US" b="1" dirty="0"/>
              <a:t>one by one </a:t>
            </a:r>
          </a:p>
          <a:p>
            <a:r>
              <a:rPr lang="en-US" dirty="0"/>
              <a:t>How about… </a:t>
            </a:r>
          </a:p>
          <a:p>
            <a:pPr marL="457200" lvl="1" indent="0">
              <a:buNone/>
            </a:pPr>
            <a:r>
              <a:rPr lang="en-US" sz="2800" dirty="0"/>
              <a:t>array2[0] = array1[0]; </a:t>
            </a:r>
          </a:p>
          <a:p>
            <a:pPr marL="457200" lvl="1" indent="0">
              <a:buNone/>
            </a:pPr>
            <a:r>
              <a:rPr lang="en-US" sz="2800" dirty="0"/>
              <a:t>array2[1] = array1[1]; </a:t>
            </a:r>
          </a:p>
          <a:p>
            <a:pPr marL="457200" lvl="1" indent="0">
              <a:buNone/>
            </a:pPr>
            <a:r>
              <a:rPr lang="en-US" sz="2800" dirty="0"/>
              <a:t>array2[2] = array1[2]; </a:t>
            </a:r>
          </a:p>
          <a:p>
            <a:pPr marL="457200" lvl="1" indent="0">
              <a:buNone/>
            </a:pPr>
            <a:r>
              <a:rPr lang="en-US" sz="2800" dirty="0"/>
              <a:t>array2[3] = array1[3]; </a:t>
            </a:r>
          </a:p>
          <a:p>
            <a:pPr marL="457200" lvl="1" indent="0">
              <a:buNone/>
            </a:pPr>
            <a:r>
              <a:rPr lang="en-US" sz="2800" dirty="0"/>
              <a:t>array2[4] = array1[4]; </a:t>
            </a:r>
          </a:p>
          <a:p>
            <a:endParaRPr lang="en-US" dirty="0"/>
          </a:p>
          <a:p>
            <a:r>
              <a:rPr lang="en-US" dirty="0"/>
              <a:t>This will work, but it’s a little inefficient, isn’t it? </a:t>
            </a:r>
          </a:p>
          <a:p>
            <a:r>
              <a:rPr lang="en-US" dirty="0"/>
              <a:t>We can produce the same effect using a loop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7F769-B314-F240-B71A-703E14D0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8727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92CB-7075-4F45-967F-12BC201E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Copying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72395-D615-B245-92E2-108FF1CE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 must be of the same type... 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double[] array1 = {9, 8, 7, 6, 5, 4, 3, 2, 1, 0}; </a:t>
            </a:r>
          </a:p>
          <a:p>
            <a:pPr marL="457200" lvl="1" indent="0">
              <a:buNone/>
            </a:pPr>
            <a:r>
              <a:rPr lang="en-US" sz="2800" dirty="0"/>
              <a:t>double[] array2 = new double[10]; </a:t>
            </a:r>
          </a:p>
          <a:p>
            <a:pPr marL="457200" lvl="1" indent="0">
              <a:buNone/>
            </a:pPr>
            <a:r>
              <a:rPr lang="en-US" sz="2800" dirty="0"/>
              <a:t>for(int </a:t>
            </a:r>
            <a:r>
              <a:rPr lang="en-US" sz="2800" dirty="0" err="1"/>
              <a:t>i</a:t>
            </a:r>
            <a:r>
              <a:rPr lang="en-US" sz="2800" dirty="0"/>
              <a:t> = 0; </a:t>
            </a:r>
            <a:r>
              <a:rPr lang="en-US" sz="2800" dirty="0" err="1"/>
              <a:t>i</a:t>
            </a:r>
            <a:r>
              <a:rPr lang="en-US" sz="2800" dirty="0"/>
              <a:t> &lt; array1.length; </a:t>
            </a:r>
            <a:r>
              <a:rPr lang="en-US" sz="2800" dirty="0" err="1"/>
              <a:t>i</a:t>
            </a:r>
            <a:r>
              <a:rPr lang="en-US" sz="2800" dirty="0"/>
              <a:t>++){ </a:t>
            </a:r>
          </a:p>
          <a:p>
            <a:pPr marL="914400" lvl="2" indent="0">
              <a:buNone/>
            </a:pPr>
            <a:r>
              <a:rPr lang="en-US" sz="2800" dirty="0"/>
              <a:t>array2[</a:t>
            </a:r>
            <a:r>
              <a:rPr lang="en-US" sz="2800" dirty="0" err="1"/>
              <a:t>i</a:t>
            </a:r>
            <a:r>
              <a:rPr lang="en-US" sz="2800" dirty="0"/>
              <a:t>] = array1[</a:t>
            </a:r>
            <a:r>
              <a:rPr lang="en-US" sz="2800" dirty="0" err="1"/>
              <a:t>i</a:t>
            </a:r>
            <a:r>
              <a:rPr lang="en-US" sz="2800" dirty="0"/>
              <a:t>]; 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9040E-8525-2E45-9139-C92F1825A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27</a:t>
            </a:fld>
            <a:endParaRPr lang="en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619F2D-9C56-D94C-9522-1736EC69CA2C}"/>
              </a:ext>
            </a:extLst>
          </p:cNvPr>
          <p:cNvSpPr/>
          <p:nvPr/>
        </p:nvSpPr>
        <p:spPr>
          <a:xfrm>
            <a:off x="4863567" y="3932149"/>
            <a:ext cx="3644716" cy="2677656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array2[ 0] = array1[ 0];</a:t>
            </a:r>
          </a:p>
          <a:p>
            <a:r>
              <a:rPr lang="en-US" sz="2800" dirty="0"/>
              <a:t>array2[ 1] = array1[ 1];</a:t>
            </a:r>
          </a:p>
          <a:p>
            <a:r>
              <a:rPr lang="en-US" sz="2800" dirty="0"/>
              <a:t>array2[ 2] = array1[ 2];</a:t>
            </a:r>
          </a:p>
          <a:p>
            <a:r>
              <a:rPr lang="en-US" sz="2800" dirty="0"/>
              <a:t>array2[ 3] = array1[ 3];</a:t>
            </a:r>
          </a:p>
          <a:p>
            <a:r>
              <a:rPr lang="en-TW" sz="2800" dirty="0"/>
              <a:t>…</a:t>
            </a:r>
          </a:p>
          <a:p>
            <a:r>
              <a:rPr lang="en-US" sz="2800" dirty="0"/>
              <a:t>array2[10] = array1[10];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AFF8F02-0789-A44E-981D-EBB65529AF5E}"/>
              </a:ext>
            </a:extLst>
          </p:cNvPr>
          <p:cNvSpPr/>
          <p:nvPr/>
        </p:nvSpPr>
        <p:spPr>
          <a:xfrm rot="2061798">
            <a:off x="4061838" y="3869912"/>
            <a:ext cx="581891" cy="6175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11A640-39A9-C54F-8F02-6D59A72E0E31}"/>
              </a:ext>
            </a:extLst>
          </p:cNvPr>
          <p:cNvSpPr/>
          <p:nvPr/>
        </p:nvSpPr>
        <p:spPr>
          <a:xfrm>
            <a:off x="530209" y="4911287"/>
            <a:ext cx="3644716" cy="138499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// use loop to copy the contents of array1 into array2? </a:t>
            </a:r>
          </a:p>
        </p:txBody>
      </p:sp>
    </p:spTree>
    <p:extLst>
      <p:ext uri="{BB962C8B-B14F-4D97-AF65-F5344CB8AC3E}">
        <p14:creationId xmlns:p14="http://schemas.microsoft.com/office/powerpoint/2010/main" val="159940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A9E4-AEDA-3144-95CC-5DB6B9E7A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Printing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C13C-D80D-5640-889A-DB1B6E1C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print any array, it’s just the same…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for(int j = 0; j &lt; </a:t>
            </a:r>
            <a:r>
              <a:rPr lang="en-US" sz="2800" dirty="0" err="1"/>
              <a:t>array.length</a:t>
            </a:r>
            <a:r>
              <a:rPr lang="en-US" sz="2800" dirty="0"/>
              <a:t>; </a:t>
            </a:r>
            <a:r>
              <a:rPr lang="en-US" sz="2800" dirty="0" err="1"/>
              <a:t>j++</a:t>
            </a:r>
            <a:r>
              <a:rPr lang="en-US" sz="2800" dirty="0"/>
              <a:t>) { </a:t>
            </a:r>
          </a:p>
          <a:p>
            <a:pPr marL="914400" lvl="2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(array[j]);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pPr marL="0" indent="0">
              <a:buNone/>
            </a:pP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D898-D181-E34D-8078-53F28002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28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EAF56-B544-3A4E-BB75-65F01DC2766E}"/>
              </a:ext>
            </a:extLst>
          </p:cNvPr>
          <p:cNvSpPr/>
          <p:nvPr/>
        </p:nvSpPr>
        <p:spPr>
          <a:xfrm>
            <a:off x="530208" y="4911287"/>
            <a:ext cx="6855329" cy="523220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// use loop to print each element of an array</a:t>
            </a:r>
          </a:p>
        </p:txBody>
      </p:sp>
    </p:spTree>
    <p:extLst>
      <p:ext uri="{BB962C8B-B14F-4D97-AF65-F5344CB8AC3E}">
        <p14:creationId xmlns:p14="http://schemas.microsoft.com/office/powerpoint/2010/main" val="4078541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32FF-B2EC-064A-8936-B3F2CDE4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Arrays and Loops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90DC-DB3D-F943-80CE-F6AC57F4F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</a:rPr>
              <a:t>THINK OF FOR LOOPS! </a:t>
            </a:r>
          </a:p>
          <a:p>
            <a:endParaRPr lang="en-US" dirty="0"/>
          </a:p>
          <a:p>
            <a:r>
              <a:rPr lang="en-US" dirty="0"/>
              <a:t>Why? </a:t>
            </a:r>
          </a:p>
          <a:p>
            <a:r>
              <a:rPr lang="en-US" dirty="0"/>
              <a:t>Because for loops execute for an exact number of times, no more, no less </a:t>
            </a:r>
          </a:p>
          <a:p>
            <a:r>
              <a:rPr lang="en-US" dirty="0"/>
              <a:t>This is tailor made for arrays which are always of a definite size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EF157-4FFE-A34C-8D0E-BE8FB158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7939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3DCA-2F11-6D42-A368-4F6D3F55C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3BF5F-8EA3-EB46-955A-986B922C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that you are writing a program that reads in 100 numbers for data. </a:t>
            </a:r>
          </a:p>
          <a:p>
            <a:r>
              <a:rPr lang="en-US" dirty="0"/>
              <a:t>Would you like to declare </a:t>
            </a:r>
            <a:r>
              <a:rPr lang="en-US" b="1" dirty="0">
                <a:solidFill>
                  <a:srgbClr val="FF0000"/>
                </a:solidFill>
              </a:rPr>
              <a:t>100 variables </a:t>
            </a:r>
            <a:r>
              <a:rPr lang="en-US" dirty="0"/>
              <a:t>and write </a:t>
            </a:r>
            <a:r>
              <a:rPr lang="en-US" b="1" dirty="0">
                <a:solidFill>
                  <a:srgbClr val="FF0000"/>
                </a:solidFill>
              </a:rPr>
              <a:t>100 input statements</a:t>
            </a:r>
            <a:r>
              <a:rPr lang="en-US" dirty="0"/>
              <a:t> to read in the data? </a:t>
            </a:r>
          </a:p>
          <a:p>
            <a:r>
              <a:rPr lang="en-US" dirty="0"/>
              <a:t>Even if it was 6 numbers, it’s not too efficient to declare 6 separate variables, provided they are of the same type. </a:t>
            </a:r>
          </a:p>
          <a:p>
            <a:r>
              <a:rPr lang="en-US" dirty="0"/>
              <a:t>The solution to grouping large numbers of variables together is to use arrays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23505-B5C0-6749-8717-0595FCC4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BE73B-C87C-444D-95FC-C1039C5D4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321" y="4277720"/>
            <a:ext cx="25019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19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0977-88C1-8C44-8006-B6B19F15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 Length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AFCE-3B21-824F-A218-AFABAF9E6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are uncertain about the size of an array, we can use </a:t>
            </a:r>
            <a:r>
              <a:rPr lang="en-US" b="1" dirty="0" err="1">
                <a:solidFill>
                  <a:srgbClr val="FF0000"/>
                </a:solidFill>
              </a:rPr>
              <a:t>array.length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to get it </a:t>
            </a:r>
          </a:p>
          <a:p>
            <a:r>
              <a:rPr lang="en-US" dirty="0"/>
              <a:t>Because arrays are a fundamental data type, we get the length using the statement </a:t>
            </a:r>
          </a:p>
          <a:p>
            <a:pPr marL="0" indent="0" algn="ctr">
              <a:buNone/>
            </a:pPr>
            <a:r>
              <a:rPr lang="en-US" dirty="0"/>
              <a:t>int length = </a:t>
            </a:r>
            <a:r>
              <a:rPr lang="en-US" dirty="0" err="1"/>
              <a:t>array.length</a:t>
            </a:r>
            <a:r>
              <a:rPr lang="en-US" dirty="0"/>
              <a:t>; </a:t>
            </a:r>
          </a:p>
          <a:p>
            <a:endParaRPr lang="en-US" dirty="0"/>
          </a:p>
          <a:p>
            <a:r>
              <a:rPr lang="en-US" dirty="0"/>
              <a:t>Because Strings are a class, when we get the length of a String we are calling a method and must provide brackets </a:t>
            </a:r>
          </a:p>
          <a:p>
            <a:pPr marL="0" indent="0" algn="ctr">
              <a:buNone/>
            </a:pPr>
            <a:r>
              <a:rPr lang="en-US" dirty="0"/>
              <a:t>int length = </a:t>
            </a:r>
            <a:r>
              <a:rPr lang="en-US" dirty="0" err="1"/>
              <a:t>message.length</a:t>
            </a:r>
            <a:r>
              <a:rPr lang="en-US" dirty="0"/>
              <a:t>();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BC1E1-71B7-FB41-8887-6DA92305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96047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9B63-9EEF-A141-815B-447EECB2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Exercise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F33FE-3870-A944-8854-B13133FC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that: </a:t>
            </a:r>
          </a:p>
          <a:p>
            <a:pPr lvl="1"/>
            <a:r>
              <a:rPr lang="en-US" sz="2800" dirty="0"/>
              <a:t>takes the array size as input from the user, </a:t>
            </a:r>
          </a:p>
          <a:p>
            <a:pPr lvl="1"/>
            <a:r>
              <a:rPr lang="en-US" sz="2800" dirty="0"/>
              <a:t>creates an </a:t>
            </a:r>
            <a:r>
              <a:rPr lang="en-US" sz="2800" b="1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array of that size, </a:t>
            </a:r>
          </a:p>
          <a:p>
            <a:pPr lvl="1"/>
            <a:r>
              <a:rPr lang="en-US" sz="2800" dirty="0"/>
              <a:t>populates it with values, prompting the reader for each value.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F1811-2244-8648-AF0D-7B9E45F0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6279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A890-266B-B648-8DDC-9EF98391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</a:t>
            </a:r>
            <a:r>
              <a:rPr lang="zh-TW" altLang="en-US" b="1" dirty="0"/>
              <a:t> </a:t>
            </a:r>
            <a:r>
              <a:rPr lang="en-US" altLang="zh-TW" b="1" dirty="0"/>
              <a:t>of Exercise</a:t>
            </a:r>
            <a:r>
              <a:rPr lang="en-US" b="1" dirty="0"/>
              <a:t>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72F5F-5778-9748-A9F5-394D2652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import </a:t>
            </a:r>
            <a:r>
              <a:rPr lang="en-US" sz="2400" dirty="0" err="1"/>
              <a:t>java.util.Scanner</a:t>
            </a:r>
            <a:r>
              <a:rPr lang="en-US" sz="2400" dirty="0"/>
              <a:t>; </a:t>
            </a:r>
          </a:p>
          <a:p>
            <a:pPr marL="0" indent="0">
              <a:buNone/>
            </a:pPr>
            <a:r>
              <a:rPr lang="en-US" sz="2400" b="1" dirty="0"/>
              <a:t>public class </a:t>
            </a:r>
            <a:r>
              <a:rPr lang="en-US" sz="2400" dirty="0"/>
              <a:t>loop { </a:t>
            </a:r>
          </a:p>
          <a:p>
            <a:pPr marL="457200" lvl="1" indent="0">
              <a:buNone/>
            </a:pPr>
            <a:r>
              <a:rPr lang="en-US" b="1" dirty="0"/>
              <a:t>public static void </a:t>
            </a:r>
            <a:r>
              <a:rPr lang="en-US" dirty="0"/>
              <a:t>main(String[] </a:t>
            </a:r>
            <a:r>
              <a:rPr lang="en-US" dirty="0" err="1"/>
              <a:t>args</a:t>
            </a:r>
            <a:r>
              <a:rPr lang="en-US" dirty="0"/>
              <a:t>) { </a:t>
            </a:r>
          </a:p>
          <a:p>
            <a:pPr marL="914400" lvl="2" indent="0">
              <a:buNone/>
            </a:pPr>
            <a:r>
              <a:rPr lang="en-US" sz="2400" dirty="0"/>
              <a:t>Scanner </a:t>
            </a:r>
            <a:r>
              <a:rPr lang="en-US" sz="2400" dirty="0" err="1"/>
              <a:t>kbinput</a:t>
            </a:r>
            <a:r>
              <a:rPr lang="en-US" sz="2400" dirty="0"/>
              <a:t> = </a:t>
            </a:r>
            <a:r>
              <a:rPr lang="en-US" sz="2400" b="1" dirty="0"/>
              <a:t>new </a:t>
            </a:r>
            <a:r>
              <a:rPr lang="en-US" sz="2400" dirty="0"/>
              <a:t>Scanner(</a:t>
            </a:r>
            <a:r>
              <a:rPr lang="en-US" sz="2400" dirty="0" err="1"/>
              <a:t>System.in</a:t>
            </a:r>
            <a:r>
              <a:rPr lang="en-US" sz="2400" dirty="0"/>
              <a:t>); </a:t>
            </a:r>
          </a:p>
          <a:p>
            <a:pPr marL="914400" lvl="2" indent="0">
              <a:buNone/>
            </a:pPr>
            <a:r>
              <a:rPr lang="en-US" sz="2400" b="1" dirty="0" err="1"/>
              <a:t>System</a:t>
            </a:r>
            <a:r>
              <a:rPr lang="en-US" sz="2400" dirty="0" err="1"/>
              <a:t>.out.println</a:t>
            </a:r>
            <a:r>
              <a:rPr lang="en-US" sz="2400" dirty="0"/>
              <a:t>("Please enter array size"); </a:t>
            </a:r>
          </a:p>
          <a:p>
            <a:pPr marL="914400" lvl="2" indent="0">
              <a:buNone/>
            </a:pPr>
            <a:r>
              <a:rPr lang="en-US" sz="2400" b="1" dirty="0"/>
              <a:t>int </a:t>
            </a:r>
            <a:r>
              <a:rPr lang="en-US" sz="2400" dirty="0"/>
              <a:t>size = </a:t>
            </a:r>
            <a:r>
              <a:rPr lang="en-US" sz="2400" dirty="0" err="1"/>
              <a:t>kbinput.nextInt</a:t>
            </a:r>
            <a:r>
              <a:rPr lang="en-US" sz="2400" dirty="0"/>
              <a:t>(); </a:t>
            </a:r>
          </a:p>
          <a:p>
            <a:pPr marL="914400" lvl="2" indent="0">
              <a:buNone/>
            </a:pPr>
            <a:r>
              <a:rPr lang="en-US" sz="2400" b="1" dirty="0"/>
              <a:t>int[] </a:t>
            </a:r>
            <a:r>
              <a:rPr lang="en-US" sz="2400" dirty="0"/>
              <a:t>array = </a:t>
            </a:r>
            <a:r>
              <a:rPr lang="en-US" sz="2400" b="1" dirty="0"/>
              <a:t>new int</a:t>
            </a:r>
            <a:r>
              <a:rPr lang="en-US" sz="2400" dirty="0"/>
              <a:t>[size]; </a:t>
            </a:r>
          </a:p>
          <a:p>
            <a:pPr marL="914400" lvl="2" indent="0">
              <a:buNone/>
            </a:pPr>
            <a:r>
              <a:rPr lang="en-US" sz="2400" b="1" dirty="0"/>
              <a:t>for</a:t>
            </a:r>
            <a:r>
              <a:rPr lang="en-US" sz="2400" dirty="0"/>
              <a:t>(</a:t>
            </a:r>
            <a:r>
              <a:rPr lang="en-US" sz="2400" b="1" dirty="0"/>
              <a:t>int </a:t>
            </a:r>
            <a:r>
              <a:rPr lang="en-US" sz="2400" dirty="0" err="1"/>
              <a:t>i</a:t>
            </a:r>
            <a:r>
              <a:rPr lang="en-US" sz="2400" dirty="0"/>
              <a:t> = 0; </a:t>
            </a:r>
            <a:r>
              <a:rPr lang="en-US" sz="2400" dirty="0" err="1"/>
              <a:t>i</a:t>
            </a:r>
            <a:r>
              <a:rPr lang="en-US" sz="2400" dirty="0"/>
              <a:t> &lt; size; </a:t>
            </a:r>
            <a:r>
              <a:rPr lang="en-US" sz="2400" dirty="0" err="1"/>
              <a:t>i</a:t>
            </a:r>
            <a:r>
              <a:rPr lang="en-US" sz="2400" dirty="0"/>
              <a:t>++){ </a:t>
            </a:r>
          </a:p>
          <a:p>
            <a:pPr marL="1371600" lvl="3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("Enter array value" +</a:t>
            </a:r>
            <a:r>
              <a:rPr lang="en-US" sz="2400" dirty="0" err="1"/>
              <a:t>i</a:t>
            </a:r>
            <a:r>
              <a:rPr lang="en-US" sz="2400" dirty="0"/>
              <a:t>); </a:t>
            </a:r>
          </a:p>
          <a:p>
            <a:pPr marL="1371600" lvl="3" indent="0">
              <a:buNone/>
            </a:pPr>
            <a:r>
              <a:rPr lang="en-US" sz="2400" dirty="0"/>
              <a:t>array[</a:t>
            </a:r>
            <a:r>
              <a:rPr lang="en-US" sz="2400" dirty="0" err="1"/>
              <a:t>i</a:t>
            </a:r>
            <a:r>
              <a:rPr lang="en-US" sz="2400" dirty="0"/>
              <a:t>]</a:t>
            </a:r>
            <a:r>
              <a:rPr lang="zh-TW" altLang="en-US" sz="24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kbinput.nextInt</a:t>
            </a:r>
            <a:r>
              <a:rPr lang="en-US" sz="2400" dirty="0"/>
              <a:t>(); </a:t>
            </a:r>
          </a:p>
          <a:p>
            <a:pPr marL="914400" lvl="2" indent="0">
              <a:buNone/>
            </a:pPr>
            <a:r>
              <a:rPr lang="en-US" sz="2400" dirty="0"/>
              <a:t>}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62F1E-3B96-B740-839F-6E477E1A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32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21C95-6C84-7C46-B13F-BB8C00AE89D9}"/>
              </a:ext>
            </a:extLst>
          </p:cNvPr>
          <p:cNvSpPr/>
          <p:nvPr/>
        </p:nvSpPr>
        <p:spPr>
          <a:xfrm>
            <a:off x="1138814" y="2418913"/>
            <a:ext cx="6092041" cy="1144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F3066-478D-6B46-BBC9-F1B1ADBEF72B}"/>
              </a:ext>
            </a:extLst>
          </p:cNvPr>
          <p:cNvSpPr/>
          <p:nvPr/>
        </p:nvSpPr>
        <p:spPr>
          <a:xfrm>
            <a:off x="694664" y="6015693"/>
            <a:ext cx="6618589" cy="52322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// takes the array size as input from the user</a:t>
            </a:r>
            <a:endParaRPr lang="en-TW" sz="2800" dirty="0"/>
          </a:p>
        </p:txBody>
      </p:sp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6BB56B42-7A4F-6949-B58C-D248F83880BD}"/>
              </a:ext>
            </a:extLst>
          </p:cNvPr>
          <p:cNvSpPr/>
          <p:nvPr/>
        </p:nvSpPr>
        <p:spPr>
          <a:xfrm flipV="1">
            <a:off x="7409593" y="2998743"/>
            <a:ext cx="595593" cy="335760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847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A890-266B-B648-8DDC-9EF98391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</a:t>
            </a:r>
            <a:r>
              <a:rPr lang="zh-TW" altLang="en-US" b="1" dirty="0"/>
              <a:t> </a:t>
            </a:r>
            <a:r>
              <a:rPr lang="en-US" altLang="zh-TW" b="1" dirty="0"/>
              <a:t>of Exercise</a:t>
            </a:r>
            <a:r>
              <a:rPr lang="en-US" b="1" dirty="0"/>
              <a:t>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72F5F-5778-9748-A9F5-394D2652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import </a:t>
            </a:r>
            <a:r>
              <a:rPr lang="en-US" sz="2400" dirty="0" err="1"/>
              <a:t>java.util.Scanner</a:t>
            </a:r>
            <a:r>
              <a:rPr lang="en-US" sz="2400" dirty="0"/>
              <a:t>; </a:t>
            </a:r>
          </a:p>
          <a:p>
            <a:pPr marL="0" indent="0">
              <a:buNone/>
            </a:pPr>
            <a:r>
              <a:rPr lang="en-US" sz="2400" b="1" dirty="0"/>
              <a:t>public class </a:t>
            </a:r>
            <a:r>
              <a:rPr lang="en-US" sz="2400" dirty="0"/>
              <a:t>loop { </a:t>
            </a:r>
          </a:p>
          <a:p>
            <a:pPr marL="457200" lvl="1" indent="0">
              <a:buNone/>
            </a:pPr>
            <a:r>
              <a:rPr lang="en-US" b="1" dirty="0"/>
              <a:t>public static void </a:t>
            </a:r>
            <a:r>
              <a:rPr lang="en-US" dirty="0"/>
              <a:t>main(String[] </a:t>
            </a:r>
            <a:r>
              <a:rPr lang="en-US" dirty="0" err="1"/>
              <a:t>args</a:t>
            </a:r>
            <a:r>
              <a:rPr lang="en-US" dirty="0"/>
              <a:t>) { </a:t>
            </a:r>
          </a:p>
          <a:p>
            <a:pPr marL="914400" lvl="2" indent="0">
              <a:buNone/>
            </a:pPr>
            <a:r>
              <a:rPr lang="en-US" sz="2400" dirty="0"/>
              <a:t>Scanner </a:t>
            </a:r>
            <a:r>
              <a:rPr lang="en-US" sz="2400" dirty="0" err="1"/>
              <a:t>kbinput</a:t>
            </a:r>
            <a:r>
              <a:rPr lang="en-US" sz="2400" dirty="0"/>
              <a:t> = </a:t>
            </a:r>
            <a:r>
              <a:rPr lang="en-US" sz="2400" b="1" dirty="0"/>
              <a:t>new </a:t>
            </a:r>
            <a:r>
              <a:rPr lang="en-US" sz="2400" dirty="0"/>
              <a:t>Scanner(</a:t>
            </a:r>
            <a:r>
              <a:rPr lang="en-US" sz="2400" dirty="0" err="1"/>
              <a:t>System.in</a:t>
            </a:r>
            <a:r>
              <a:rPr lang="en-US" sz="2400" dirty="0"/>
              <a:t>); </a:t>
            </a:r>
          </a:p>
          <a:p>
            <a:pPr marL="914400" lvl="2" indent="0">
              <a:buNone/>
            </a:pPr>
            <a:r>
              <a:rPr lang="en-US" sz="2400" b="1" dirty="0" err="1"/>
              <a:t>System</a:t>
            </a:r>
            <a:r>
              <a:rPr lang="en-US" sz="2400" dirty="0" err="1"/>
              <a:t>.out.println</a:t>
            </a:r>
            <a:r>
              <a:rPr lang="en-US" sz="2400" dirty="0"/>
              <a:t>("Please enter array size"); </a:t>
            </a:r>
          </a:p>
          <a:p>
            <a:pPr marL="914400" lvl="2" indent="0">
              <a:buNone/>
            </a:pPr>
            <a:r>
              <a:rPr lang="en-US" sz="2400" b="1" dirty="0"/>
              <a:t>int </a:t>
            </a:r>
            <a:r>
              <a:rPr lang="en-US" sz="2400" dirty="0"/>
              <a:t>size = </a:t>
            </a:r>
            <a:r>
              <a:rPr lang="en-US" sz="2400" dirty="0" err="1"/>
              <a:t>kbinput.nextInt</a:t>
            </a:r>
            <a:r>
              <a:rPr lang="en-US" sz="2400" dirty="0"/>
              <a:t>(); </a:t>
            </a:r>
          </a:p>
          <a:p>
            <a:pPr marL="914400" lvl="2" indent="0">
              <a:buNone/>
            </a:pPr>
            <a:r>
              <a:rPr lang="en-US" sz="2400" b="1" dirty="0"/>
              <a:t>int[] </a:t>
            </a:r>
            <a:r>
              <a:rPr lang="en-US" sz="2400" dirty="0"/>
              <a:t>array = </a:t>
            </a:r>
            <a:r>
              <a:rPr lang="en-US" sz="2400" b="1" dirty="0"/>
              <a:t>new int</a:t>
            </a:r>
            <a:r>
              <a:rPr lang="en-US" sz="2400" dirty="0"/>
              <a:t>[size]; </a:t>
            </a:r>
          </a:p>
          <a:p>
            <a:pPr marL="914400" lvl="2" indent="0">
              <a:buNone/>
            </a:pPr>
            <a:r>
              <a:rPr lang="en-US" sz="2400" b="1" dirty="0"/>
              <a:t>for</a:t>
            </a:r>
            <a:r>
              <a:rPr lang="en-US" sz="2400" dirty="0"/>
              <a:t>(</a:t>
            </a:r>
            <a:r>
              <a:rPr lang="en-US" sz="2400" b="1" dirty="0"/>
              <a:t>int </a:t>
            </a:r>
            <a:r>
              <a:rPr lang="en-US" sz="2400" dirty="0" err="1"/>
              <a:t>i</a:t>
            </a:r>
            <a:r>
              <a:rPr lang="en-US" sz="2400" dirty="0"/>
              <a:t> = 0; </a:t>
            </a:r>
            <a:r>
              <a:rPr lang="en-US" sz="2400" dirty="0" err="1"/>
              <a:t>i</a:t>
            </a:r>
            <a:r>
              <a:rPr lang="en-US" sz="2400" dirty="0"/>
              <a:t> &lt; size; </a:t>
            </a:r>
            <a:r>
              <a:rPr lang="en-US" sz="2400" dirty="0" err="1"/>
              <a:t>i</a:t>
            </a:r>
            <a:r>
              <a:rPr lang="en-US" sz="2400" dirty="0"/>
              <a:t>++){ </a:t>
            </a:r>
          </a:p>
          <a:p>
            <a:pPr marL="1371600" lvl="3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("Enter array value" +</a:t>
            </a:r>
            <a:r>
              <a:rPr lang="en-US" sz="2400" dirty="0" err="1"/>
              <a:t>i</a:t>
            </a:r>
            <a:r>
              <a:rPr lang="en-US" sz="2400" dirty="0"/>
              <a:t>); </a:t>
            </a:r>
          </a:p>
          <a:p>
            <a:pPr marL="1371600" lvl="3" indent="0">
              <a:buNone/>
            </a:pPr>
            <a:r>
              <a:rPr lang="en-US" sz="2400" dirty="0"/>
              <a:t>array[</a:t>
            </a:r>
            <a:r>
              <a:rPr lang="en-US" sz="2400" dirty="0" err="1"/>
              <a:t>i</a:t>
            </a:r>
            <a:r>
              <a:rPr lang="en-US" sz="2400" dirty="0"/>
              <a:t>]</a:t>
            </a:r>
            <a:r>
              <a:rPr lang="zh-TW" altLang="en-US" sz="24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kbinput.nextInt</a:t>
            </a:r>
            <a:r>
              <a:rPr lang="en-US" sz="2400" dirty="0"/>
              <a:t>(); </a:t>
            </a:r>
          </a:p>
          <a:p>
            <a:pPr marL="914400" lvl="2" indent="0">
              <a:buNone/>
            </a:pPr>
            <a:r>
              <a:rPr lang="en-US" sz="2400" dirty="0"/>
              <a:t>}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62F1E-3B96-B740-839F-6E477E1A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33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21C95-6C84-7C46-B13F-BB8C00AE89D9}"/>
              </a:ext>
            </a:extLst>
          </p:cNvPr>
          <p:cNvSpPr/>
          <p:nvPr/>
        </p:nvSpPr>
        <p:spPr>
          <a:xfrm>
            <a:off x="1138815" y="3598985"/>
            <a:ext cx="3433186" cy="386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F3066-478D-6B46-BBC9-F1B1ADBEF72B}"/>
              </a:ext>
            </a:extLst>
          </p:cNvPr>
          <p:cNvSpPr/>
          <p:nvPr/>
        </p:nvSpPr>
        <p:spPr>
          <a:xfrm>
            <a:off x="1887789" y="5446735"/>
            <a:ext cx="5050699" cy="52322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// creates an </a:t>
            </a:r>
            <a:r>
              <a:rPr lang="en-US" sz="2800" b="1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array of that size</a:t>
            </a:r>
            <a:endParaRPr lang="en-TW" sz="2800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C5DCCD8-A58C-CD4D-A61D-5B81A8153236}"/>
              </a:ext>
            </a:extLst>
          </p:cNvPr>
          <p:cNvSpPr/>
          <p:nvPr/>
        </p:nvSpPr>
        <p:spPr>
          <a:xfrm rot="2520239">
            <a:off x="4337976" y="4460236"/>
            <a:ext cx="1592849" cy="3868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72303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A890-266B-B648-8DDC-9EF98391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</a:t>
            </a:r>
            <a:r>
              <a:rPr lang="zh-TW" altLang="en-US" b="1" dirty="0"/>
              <a:t> </a:t>
            </a:r>
            <a:r>
              <a:rPr lang="en-US" altLang="zh-TW" b="1" dirty="0"/>
              <a:t>of Exercise</a:t>
            </a:r>
            <a:r>
              <a:rPr lang="en-US" b="1" dirty="0"/>
              <a:t>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72F5F-5778-9748-A9F5-394D2652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import </a:t>
            </a:r>
            <a:r>
              <a:rPr lang="en-US" sz="2400" dirty="0" err="1"/>
              <a:t>java.util.Scanner</a:t>
            </a:r>
            <a:r>
              <a:rPr lang="en-US" sz="2400" dirty="0"/>
              <a:t>; </a:t>
            </a:r>
          </a:p>
          <a:p>
            <a:pPr marL="0" indent="0">
              <a:buNone/>
            </a:pPr>
            <a:r>
              <a:rPr lang="en-US" sz="2400" b="1" dirty="0"/>
              <a:t>public class </a:t>
            </a:r>
            <a:r>
              <a:rPr lang="en-US" sz="2400" dirty="0"/>
              <a:t>loop { </a:t>
            </a:r>
          </a:p>
          <a:p>
            <a:pPr marL="457200" lvl="1" indent="0">
              <a:buNone/>
            </a:pPr>
            <a:r>
              <a:rPr lang="en-US" b="1" dirty="0"/>
              <a:t>public static void </a:t>
            </a:r>
            <a:r>
              <a:rPr lang="en-US" dirty="0"/>
              <a:t>main(String[] </a:t>
            </a:r>
            <a:r>
              <a:rPr lang="en-US" dirty="0" err="1"/>
              <a:t>args</a:t>
            </a:r>
            <a:r>
              <a:rPr lang="en-US" dirty="0"/>
              <a:t>) { </a:t>
            </a:r>
          </a:p>
          <a:p>
            <a:pPr marL="914400" lvl="2" indent="0">
              <a:buNone/>
            </a:pPr>
            <a:r>
              <a:rPr lang="en-US" sz="2400" dirty="0"/>
              <a:t>Scanner </a:t>
            </a:r>
            <a:r>
              <a:rPr lang="en-US" sz="2400" dirty="0" err="1"/>
              <a:t>kbinput</a:t>
            </a:r>
            <a:r>
              <a:rPr lang="en-US" sz="2400" dirty="0"/>
              <a:t> = </a:t>
            </a:r>
            <a:r>
              <a:rPr lang="en-US" sz="2400" b="1" dirty="0"/>
              <a:t>new </a:t>
            </a:r>
            <a:r>
              <a:rPr lang="en-US" sz="2400" dirty="0"/>
              <a:t>Scanner(</a:t>
            </a:r>
            <a:r>
              <a:rPr lang="en-US" sz="2400" dirty="0" err="1"/>
              <a:t>System.in</a:t>
            </a:r>
            <a:r>
              <a:rPr lang="en-US" sz="2400" dirty="0"/>
              <a:t>); </a:t>
            </a:r>
          </a:p>
          <a:p>
            <a:pPr marL="914400" lvl="2" indent="0">
              <a:buNone/>
            </a:pPr>
            <a:r>
              <a:rPr lang="en-US" sz="2400" b="1" dirty="0" err="1"/>
              <a:t>System</a:t>
            </a:r>
            <a:r>
              <a:rPr lang="en-US" sz="2400" dirty="0" err="1"/>
              <a:t>.out.println</a:t>
            </a:r>
            <a:r>
              <a:rPr lang="en-US" sz="2400" dirty="0"/>
              <a:t>("Please enter array size"); </a:t>
            </a:r>
          </a:p>
          <a:p>
            <a:pPr marL="914400" lvl="2" indent="0">
              <a:buNone/>
            </a:pPr>
            <a:r>
              <a:rPr lang="en-US" sz="2400" b="1" dirty="0"/>
              <a:t>int </a:t>
            </a:r>
            <a:r>
              <a:rPr lang="en-US" sz="2400" dirty="0"/>
              <a:t>size = </a:t>
            </a:r>
            <a:r>
              <a:rPr lang="en-US" sz="2400" dirty="0" err="1"/>
              <a:t>kbinput.nextInt</a:t>
            </a:r>
            <a:r>
              <a:rPr lang="en-US" sz="2400" dirty="0"/>
              <a:t>(); </a:t>
            </a:r>
          </a:p>
          <a:p>
            <a:pPr marL="914400" lvl="2" indent="0">
              <a:buNone/>
            </a:pPr>
            <a:r>
              <a:rPr lang="en-US" sz="2400" b="1" dirty="0"/>
              <a:t>int[] </a:t>
            </a:r>
            <a:r>
              <a:rPr lang="en-US" sz="2400" dirty="0"/>
              <a:t>array = </a:t>
            </a:r>
            <a:r>
              <a:rPr lang="en-US" sz="2400" b="1" dirty="0"/>
              <a:t>new int</a:t>
            </a:r>
            <a:r>
              <a:rPr lang="en-US" sz="2400" dirty="0"/>
              <a:t>[size]; </a:t>
            </a:r>
          </a:p>
          <a:p>
            <a:pPr marL="914400" lvl="2" indent="0">
              <a:buNone/>
            </a:pPr>
            <a:r>
              <a:rPr lang="en-US" sz="2400" b="1" dirty="0"/>
              <a:t>for</a:t>
            </a:r>
            <a:r>
              <a:rPr lang="en-US" sz="2400" dirty="0"/>
              <a:t>(</a:t>
            </a:r>
            <a:r>
              <a:rPr lang="en-US" sz="2400" b="1" dirty="0"/>
              <a:t>int </a:t>
            </a:r>
            <a:r>
              <a:rPr lang="en-US" sz="2400" dirty="0" err="1"/>
              <a:t>i</a:t>
            </a:r>
            <a:r>
              <a:rPr lang="en-US" sz="2400" dirty="0"/>
              <a:t> = 0; </a:t>
            </a:r>
            <a:r>
              <a:rPr lang="en-US" sz="2400" dirty="0" err="1"/>
              <a:t>i</a:t>
            </a:r>
            <a:r>
              <a:rPr lang="en-US" sz="2400" dirty="0"/>
              <a:t> &lt; size; </a:t>
            </a:r>
            <a:r>
              <a:rPr lang="en-US" sz="2400" dirty="0" err="1"/>
              <a:t>i</a:t>
            </a:r>
            <a:r>
              <a:rPr lang="en-US" sz="2400" dirty="0"/>
              <a:t>++){ </a:t>
            </a:r>
          </a:p>
          <a:p>
            <a:pPr marL="1371600" lvl="3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("Enter array value" +</a:t>
            </a:r>
            <a:r>
              <a:rPr lang="en-US" sz="2400" dirty="0" err="1"/>
              <a:t>i</a:t>
            </a:r>
            <a:r>
              <a:rPr lang="en-US" sz="2400" dirty="0"/>
              <a:t>); </a:t>
            </a:r>
          </a:p>
          <a:p>
            <a:pPr marL="1371600" lvl="3" indent="0">
              <a:buNone/>
            </a:pPr>
            <a:r>
              <a:rPr lang="en-US" sz="2400" dirty="0"/>
              <a:t>array[</a:t>
            </a:r>
            <a:r>
              <a:rPr lang="en-US" sz="2400" dirty="0" err="1"/>
              <a:t>i</a:t>
            </a:r>
            <a:r>
              <a:rPr lang="en-US" sz="2400" dirty="0"/>
              <a:t>]</a:t>
            </a:r>
            <a:r>
              <a:rPr lang="zh-TW" altLang="en-US" sz="24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kbinput.nextInt</a:t>
            </a:r>
            <a:r>
              <a:rPr lang="en-US" sz="2400" dirty="0"/>
              <a:t>(); </a:t>
            </a:r>
          </a:p>
          <a:p>
            <a:pPr marL="914400" lvl="2" indent="0">
              <a:buNone/>
            </a:pPr>
            <a:r>
              <a:rPr lang="en-US" sz="2400" dirty="0"/>
              <a:t>}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62F1E-3B96-B740-839F-6E477E1A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34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421C95-6C84-7C46-B13F-BB8C00AE89D9}"/>
              </a:ext>
            </a:extLst>
          </p:cNvPr>
          <p:cNvSpPr/>
          <p:nvPr/>
        </p:nvSpPr>
        <p:spPr>
          <a:xfrm>
            <a:off x="1045029" y="3966358"/>
            <a:ext cx="6092041" cy="1615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18AAEF-AF93-344E-BF5E-0F084448954E}"/>
              </a:ext>
            </a:extLst>
          </p:cNvPr>
          <p:cNvSpPr/>
          <p:nvPr/>
        </p:nvSpPr>
        <p:spPr>
          <a:xfrm>
            <a:off x="1464776" y="5754165"/>
            <a:ext cx="5672294" cy="954107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// populates it with values, prompting the reader for each value</a:t>
            </a:r>
            <a:endParaRPr lang="en-TW" sz="2800" dirty="0"/>
          </a:p>
        </p:txBody>
      </p:sp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9917A364-B0D0-4241-A084-7EFF8CF3318B}"/>
              </a:ext>
            </a:extLst>
          </p:cNvPr>
          <p:cNvSpPr/>
          <p:nvPr/>
        </p:nvSpPr>
        <p:spPr>
          <a:xfrm flipV="1">
            <a:off x="7343062" y="4773880"/>
            <a:ext cx="595593" cy="161504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06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FD08-3997-654B-AF43-63620710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Nested Loops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EBFF2-BF0F-DB44-94B4-EEFACE23F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code uses nested for loops to print out each name in each slot, one character at a time </a:t>
            </a:r>
          </a:p>
          <a:p>
            <a:pPr lvl="1"/>
            <a:r>
              <a:rPr lang="en-US" sz="2800" dirty="0"/>
              <a:t>The outer loop selects a name in a particular slot </a:t>
            </a:r>
          </a:p>
          <a:p>
            <a:pPr lvl="1"/>
            <a:r>
              <a:rPr lang="en-US" sz="2800" dirty="0"/>
              <a:t>The inner loop prints out each character of that name, one at a time 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dirty="0"/>
              <a:t>String[] names = {"Peter", "Susan", “Keith"...}; </a:t>
            </a:r>
          </a:p>
          <a:p>
            <a:pPr marL="457200" lvl="1" indent="0">
              <a:buNone/>
            </a:pPr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names.length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++){ </a:t>
            </a:r>
          </a:p>
          <a:p>
            <a:pPr marL="914400" lvl="2" indent="0">
              <a:buNone/>
            </a:pPr>
            <a:r>
              <a:rPr lang="en-US" sz="2400" dirty="0"/>
              <a:t>for(int j = 0; j &lt; </a:t>
            </a:r>
            <a:r>
              <a:rPr lang="en-US" sz="2400" b="1" dirty="0">
                <a:solidFill>
                  <a:srgbClr val="FF0000"/>
                </a:solidFill>
              </a:rPr>
              <a:t>names[</a:t>
            </a:r>
            <a:r>
              <a:rPr lang="en-US" sz="2400" b="1" dirty="0" err="1">
                <a:solidFill>
                  <a:srgbClr val="FF0000"/>
                </a:solidFill>
              </a:rPr>
              <a:t>i</a:t>
            </a:r>
            <a:r>
              <a:rPr lang="en-US" sz="2400" b="1" dirty="0">
                <a:solidFill>
                  <a:srgbClr val="FF0000"/>
                </a:solidFill>
              </a:rPr>
              <a:t>].length()</a:t>
            </a:r>
            <a:r>
              <a:rPr lang="en-US" sz="2400" dirty="0"/>
              <a:t>; </a:t>
            </a:r>
            <a:r>
              <a:rPr lang="en-US" sz="2400" dirty="0" err="1"/>
              <a:t>j++</a:t>
            </a:r>
            <a:r>
              <a:rPr lang="en-US" sz="2400" dirty="0"/>
              <a:t>){ </a:t>
            </a:r>
          </a:p>
          <a:p>
            <a:pPr marL="1371600" lvl="3" indent="0">
              <a:buNone/>
            </a:pPr>
            <a:r>
              <a:rPr lang="en-US" sz="2400" dirty="0" err="1"/>
              <a:t>System.out.print</a:t>
            </a:r>
            <a:r>
              <a:rPr lang="en-US" sz="2400" dirty="0"/>
              <a:t>(names[</a:t>
            </a:r>
            <a:r>
              <a:rPr lang="en-US" sz="2400" dirty="0" err="1"/>
              <a:t>i</a:t>
            </a:r>
            <a:r>
              <a:rPr lang="en-US" sz="2400" dirty="0"/>
              <a:t>].</a:t>
            </a:r>
            <a:r>
              <a:rPr lang="en-US" sz="2400" b="1" dirty="0" err="1">
                <a:solidFill>
                  <a:srgbClr val="00B050"/>
                </a:solidFill>
              </a:rPr>
              <a:t>charAt</a:t>
            </a:r>
            <a:r>
              <a:rPr lang="en-US" sz="2400" b="1" dirty="0">
                <a:solidFill>
                  <a:srgbClr val="00B050"/>
                </a:solidFill>
              </a:rPr>
              <a:t>(j)</a:t>
            </a:r>
            <a:r>
              <a:rPr lang="en-US" sz="2400" dirty="0"/>
              <a:t> + " "); </a:t>
            </a:r>
          </a:p>
          <a:p>
            <a:pPr marL="914400" lvl="2" indent="0">
              <a:buNone/>
            </a:pPr>
            <a:r>
              <a:rPr lang="en-US" sz="2400" dirty="0"/>
              <a:t>} </a:t>
            </a:r>
          </a:p>
          <a:p>
            <a:pPr marL="914400" lvl="2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();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EAD78-E1C7-6542-96F7-2F0220D4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05931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BC34-1458-524A-A958-F3F7540D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2D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3361-ABE7-474F-A7F3-1E582C23B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Often data comes naturally in a two dimensional form. </a:t>
            </a:r>
          </a:p>
          <a:p>
            <a:r>
              <a:rPr lang="en-US" sz="2600" dirty="0"/>
              <a:t>For example, maps are two dimensional, the layout of a printed page is two dimensional, a computer-generated image (such as on your computer screen) is two dimensional, and so on. </a:t>
            </a:r>
          </a:p>
          <a:p>
            <a:r>
              <a:rPr lang="en-US" sz="2600" dirty="0"/>
              <a:t>Think Battleships, or chess in a newspaper, or reading a map. </a:t>
            </a:r>
          </a:p>
          <a:p>
            <a:r>
              <a:rPr lang="en-US" sz="2600" dirty="0"/>
              <a:t>It’s always just rows by columns, </a:t>
            </a:r>
            <a:r>
              <a:rPr lang="en-US" sz="2600" b="1" dirty="0">
                <a:solidFill>
                  <a:srgbClr val="FF0000"/>
                </a:solidFill>
              </a:rPr>
              <a:t>x by y</a:t>
            </a:r>
            <a:r>
              <a:rPr lang="en-US" sz="2600" dirty="0"/>
              <a:t>, whatever way you want to think of it… </a:t>
            </a:r>
          </a:p>
          <a:p>
            <a:r>
              <a:rPr lang="en-US" sz="2600" dirty="0"/>
              <a:t>So, instead of one value to specify an array element or slot, we now need two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CEAB1-5243-BC41-88BD-80EC9713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36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6A138-C613-2446-9452-9D1A84EB3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1" t="8894" r="39938" b="10181"/>
          <a:stretch/>
        </p:blipFill>
        <p:spPr>
          <a:xfrm>
            <a:off x="4571999" y="4961641"/>
            <a:ext cx="1840676" cy="17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14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10AC-29EE-6542-99AA-50DEECF7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Two Dimensional Arrays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256F3-F0E7-C54E-986E-ED5748963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single dimensional stores data as a list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1 2 3 4 5 6 7 8 9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A two dimensional array stores data using two separate indices – like a rectangle 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9256F3-F0E7-C54E-986E-ED5748963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96068-CFF8-A045-81BE-630A1E2DD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4527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1002-0DE7-A34E-A563-C8785EEA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2D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7A584-79AD-9246-81B4-7670E5660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int[][] </a:t>
            </a:r>
            <a:r>
              <a:rPr lang="en-US" dirty="0" err="1"/>
              <a:t>gradeTable</a:t>
            </a:r>
            <a:r>
              <a:rPr lang="en-US" dirty="0"/>
              <a:t>= new int[7][5]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gradeTable</a:t>
            </a:r>
            <a:r>
              <a:rPr lang="en-US" dirty="0"/>
              <a:t>[0][1] //holds 42 </a:t>
            </a:r>
          </a:p>
          <a:p>
            <a:pPr marL="0" indent="0">
              <a:buNone/>
            </a:pPr>
            <a:r>
              <a:rPr lang="en-US" dirty="0" err="1"/>
              <a:t>gradeTable</a:t>
            </a:r>
            <a:r>
              <a:rPr lang="en-US" dirty="0"/>
              <a:t>[3][4] //holds 93 </a:t>
            </a:r>
          </a:p>
          <a:p>
            <a:pPr marL="0" indent="0">
              <a:buNone/>
            </a:pPr>
            <a:r>
              <a:rPr lang="en-US" dirty="0" err="1"/>
              <a:t>gradeTable</a:t>
            </a:r>
            <a:r>
              <a:rPr lang="en-US" dirty="0"/>
              <a:t>[6][2] //holds 78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6A807-79AA-6946-843F-55FA333D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38</a:t>
            </a:fld>
            <a:endParaRPr lang="en-TW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1F25DE-231F-7B4D-A38C-09A07F6D3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72395"/>
              </p:ext>
            </p:extLst>
          </p:nvPr>
        </p:nvGraphicFramePr>
        <p:xfrm>
          <a:off x="4417621" y="1969194"/>
          <a:ext cx="4581057" cy="42173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3527">
                  <a:extLst>
                    <a:ext uri="{9D8B030D-6E8A-4147-A177-3AD203B41FA5}">
                      <a16:colId xmlns:a16="http://schemas.microsoft.com/office/drawing/2014/main" val="2590998665"/>
                    </a:ext>
                  </a:extLst>
                </a:gridCol>
                <a:gridCol w="665506">
                  <a:extLst>
                    <a:ext uri="{9D8B030D-6E8A-4147-A177-3AD203B41FA5}">
                      <a16:colId xmlns:a16="http://schemas.microsoft.com/office/drawing/2014/main" val="656494628"/>
                    </a:ext>
                  </a:extLst>
                </a:gridCol>
                <a:gridCol w="665506">
                  <a:extLst>
                    <a:ext uri="{9D8B030D-6E8A-4147-A177-3AD203B41FA5}">
                      <a16:colId xmlns:a16="http://schemas.microsoft.com/office/drawing/2014/main" val="3194698710"/>
                    </a:ext>
                  </a:extLst>
                </a:gridCol>
                <a:gridCol w="665506">
                  <a:extLst>
                    <a:ext uri="{9D8B030D-6E8A-4147-A177-3AD203B41FA5}">
                      <a16:colId xmlns:a16="http://schemas.microsoft.com/office/drawing/2014/main" val="1782035957"/>
                    </a:ext>
                  </a:extLst>
                </a:gridCol>
                <a:gridCol w="665506">
                  <a:extLst>
                    <a:ext uri="{9D8B030D-6E8A-4147-A177-3AD203B41FA5}">
                      <a16:colId xmlns:a16="http://schemas.microsoft.com/office/drawing/2014/main" val="3968293657"/>
                    </a:ext>
                  </a:extLst>
                </a:gridCol>
                <a:gridCol w="665506">
                  <a:extLst>
                    <a:ext uri="{9D8B030D-6E8A-4147-A177-3AD203B41FA5}">
                      <a16:colId xmlns:a16="http://schemas.microsoft.com/office/drawing/2014/main" val="2536920374"/>
                    </a:ext>
                  </a:extLst>
                </a:gridCol>
              </a:tblGrid>
              <a:tr h="559742">
                <a:tc rowSpan="2"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TW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0140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1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31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11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13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661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87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22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40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419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E294-944E-EB40-815F-DC12591F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2D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45D2F-3A3E-5940-844A-30D0B26B7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int</a:t>
            </a:r>
            <a:r>
              <a:rPr lang="en-US" b="1" dirty="0">
                <a:solidFill>
                  <a:srgbClr val="FF0000"/>
                </a:solidFill>
              </a:rPr>
              <a:t>[][]</a:t>
            </a:r>
            <a:r>
              <a:rPr lang="en-US" dirty="0"/>
              <a:t> </a:t>
            </a:r>
            <a:r>
              <a:rPr lang="en-US" dirty="0" err="1"/>
              <a:t>myArray</a:t>
            </a:r>
            <a:r>
              <a:rPr lang="en-US" dirty="0"/>
              <a:t> = new int</a:t>
            </a:r>
            <a:r>
              <a:rPr lang="en-US" b="1" dirty="0">
                <a:solidFill>
                  <a:srgbClr val="FF0000"/>
                </a:solidFill>
              </a:rPr>
              <a:t>[3][5]</a:t>
            </a:r>
            <a:r>
              <a:rPr lang="en-US" dirty="0"/>
              <a:t>; </a:t>
            </a:r>
          </a:p>
          <a:p>
            <a:endParaRPr lang="en-US" dirty="0"/>
          </a:p>
          <a:p>
            <a:r>
              <a:rPr lang="en-US" dirty="0"/>
              <a:t>Will result in an array the same size as if we declared it as </a:t>
            </a:r>
          </a:p>
          <a:p>
            <a:pPr marL="457200" lvl="1" indent="0">
              <a:buNone/>
            </a:pPr>
            <a:r>
              <a:rPr lang="en-US" sz="2800" dirty="0"/>
              <a:t>int[][] </a:t>
            </a:r>
            <a:r>
              <a:rPr lang="en-US" sz="2800" dirty="0" err="1"/>
              <a:t>myArray</a:t>
            </a:r>
            <a:r>
              <a:rPr lang="en-US" sz="2800" dirty="0"/>
              <a:t> = {{8,1,2,2,9},{1,9,4,0,3}, {0,3,0,0,7}}; </a:t>
            </a:r>
          </a:p>
          <a:p>
            <a:pPr marL="457200" lvl="1" indent="0">
              <a:buNone/>
            </a:pPr>
            <a:r>
              <a:rPr lang="en-US" sz="2800" dirty="0" err="1"/>
              <a:t>myArray</a:t>
            </a:r>
            <a:r>
              <a:rPr lang="en-US" sz="2800" dirty="0"/>
              <a:t>[2][4] holds the value 7 </a:t>
            </a:r>
          </a:p>
          <a:p>
            <a:pPr marL="457200" lvl="1" indent="0">
              <a:buNone/>
            </a:pPr>
            <a:r>
              <a:rPr lang="en-US" sz="2800" dirty="0" err="1"/>
              <a:t>myArray</a:t>
            </a:r>
            <a:r>
              <a:rPr lang="en-US" sz="2800" dirty="0"/>
              <a:t>[1][0] holds the value 1 </a:t>
            </a:r>
          </a:p>
          <a:p>
            <a:endParaRPr lang="en-US" dirty="0"/>
          </a:p>
          <a:p>
            <a:r>
              <a:rPr lang="en-US" dirty="0"/>
              <a:t>Remember, </a:t>
            </a:r>
            <a:r>
              <a:rPr lang="en-US" b="1" dirty="0">
                <a:solidFill>
                  <a:srgbClr val="FF0000"/>
                </a:solidFill>
              </a:rPr>
              <a:t>row first</a:t>
            </a:r>
            <a:r>
              <a:rPr lang="en-US" dirty="0"/>
              <a:t>, then column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3AC9C-7177-3A41-A463-6D771995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39</a:t>
            </a:fld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B78B2A-31CB-1043-B8E9-2F392715ADE6}"/>
                  </a:ext>
                </a:extLst>
              </p:cNvPr>
              <p:cNvSpPr/>
              <p:nvPr/>
            </p:nvSpPr>
            <p:spPr>
              <a:xfrm>
                <a:off x="5919275" y="4954789"/>
                <a:ext cx="2983061" cy="1231747"/>
              </a:xfrm>
              <a:prstGeom prst="rect">
                <a:avLst/>
              </a:prstGeom>
              <a:ln w="5715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TW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B78B2A-31CB-1043-B8E9-2F392715A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275" y="4954789"/>
                <a:ext cx="2983061" cy="1231747"/>
              </a:xfrm>
              <a:prstGeom prst="rect">
                <a:avLst/>
              </a:prstGeom>
              <a:blipFill>
                <a:blip r:embed="rId2"/>
                <a:stretch>
                  <a:fillRect b="-980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Arrow 5">
            <a:extLst>
              <a:ext uri="{FF2B5EF4-FFF2-40B4-BE49-F238E27FC236}">
                <a16:creationId xmlns:a16="http://schemas.microsoft.com/office/drawing/2014/main" id="{7BCC61F8-A0DB-D84D-AEAB-0BD823AAF354}"/>
              </a:ext>
            </a:extLst>
          </p:cNvPr>
          <p:cNvSpPr/>
          <p:nvPr/>
        </p:nvSpPr>
        <p:spPr>
          <a:xfrm rot="5400000">
            <a:off x="6650330" y="4014749"/>
            <a:ext cx="581891" cy="6175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4234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E98C-7BF8-454A-BC03-AD76676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40EDD-C90A-F549-82FC-74BB6586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FF0000"/>
                </a:solidFill>
              </a:rPr>
              <a:t>array</a:t>
            </a:r>
            <a:r>
              <a:rPr lang="en-US" b="1" dirty="0"/>
              <a:t> </a:t>
            </a:r>
            <a:r>
              <a:rPr lang="en-US" dirty="0"/>
              <a:t>is an object that is used to store a list of values </a:t>
            </a:r>
          </a:p>
          <a:p>
            <a:r>
              <a:rPr lang="en-US" dirty="0"/>
              <a:t>It is made out of a contiguous block of memory that is divided into a number of "slots“ </a:t>
            </a:r>
          </a:p>
          <a:p>
            <a:r>
              <a:rPr lang="en-US" dirty="0"/>
              <a:t>Each slot holds a value, and </a:t>
            </a:r>
            <a:r>
              <a:rPr lang="en-US" b="1" dirty="0"/>
              <a:t>all the values are of the </a:t>
            </a:r>
            <a:r>
              <a:rPr lang="en-US" b="1" dirty="0">
                <a:solidFill>
                  <a:srgbClr val="FF0000"/>
                </a:solidFill>
              </a:rPr>
              <a:t>same type</a:t>
            </a:r>
            <a:r>
              <a:rPr lang="en-US" dirty="0"/>
              <a:t>. </a:t>
            </a:r>
          </a:p>
          <a:p>
            <a:r>
              <a:rPr lang="en-US" dirty="0"/>
              <a:t>In the example array here, each slot holds an int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EA6B2-FCA5-5A43-81E1-41054C5D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</a:t>
            </a:fld>
            <a:endParaRPr lang="en-TW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3E4380-6F10-9D4E-A854-7F5FA1B193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69937"/>
              </p:ext>
            </p:extLst>
          </p:nvPr>
        </p:nvGraphicFramePr>
        <p:xfrm>
          <a:off x="4433289" y="3947796"/>
          <a:ext cx="2252518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6259">
                  <a:extLst>
                    <a:ext uri="{9D8B030D-6E8A-4147-A177-3AD203B41FA5}">
                      <a16:colId xmlns:a16="http://schemas.microsoft.com/office/drawing/2014/main" val="1323671176"/>
                    </a:ext>
                  </a:extLst>
                </a:gridCol>
                <a:gridCol w="1126259">
                  <a:extLst>
                    <a:ext uri="{9D8B030D-6E8A-4147-A177-3AD203B41FA5}">
                      <a16:colId xmlns:a16="http://schemas.microsoft.com/office/drawing/2014/main" val="3368129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40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10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7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46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5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1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37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03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0966-0801-E54A-83E7-9F0C2119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Initializing 2D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608C-2435-0946-BA7A-C87A35ED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Usually, the number of </a:t>
            </a:r>
            <a:r>
              <a:rPr lang="en-US" sz="2400" b="1" dirty="0"/>
              <a:t>rows </a:t>
            </a:r>
            <a:r>
              <a:rPr lang="en-US" sz="2400" dirty="0"/>
              <a:t>and </a:t>
            </a:r>
            <a:r>
              <a:rPr lang="en-US" sz="2400" b="1" dirty="0"/>
              <a:t>columns </a:t>
            </a:r>
            <a:r>
              <a:rPr lang="en-US" sz="2400" dirty="0"/>
              <a:t>will be stored in variables </a:t>
            </a:r>
          </a:p>
          <a:p>
            <a:r>
              <a:rPr lang="en-US" sz="2400" dirty="0"/>
              <a:t>Sometimes you will want to fill an array with default values </a:t>
            </a:r>
          </a:p>
          <a:p>
            <a:r>
              <a:rPr lang="en-US" sz="2400" dirty="0"/>
              <a:t>Sometimes you will want to search through the whole array for a particular value </a:t>
            </a:r>
          </a:p>
          <a:p>
            <a:r>
              <a:rPr lang="en-US" sz="2400" dirty="0"/>
              <a:t>It is common to use two nested loops when filling or searching a two-dimensional array: </a:t>
            </a:r>
          </a:p>
          <a:p>
            <a:endParaRPr lang="en-US" sz="2400" dirty="0"/>
          </a:p>
          <a:p>
            <a:pPr marL="457200" lvl="1" indent="0">
              <a:buNone/>
            </a:pPr>
            <a:r>
              <a:rPr lang="en-US" dirty="0"/>
              <a:t>for (int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b="1" dirty="0">
                <a:solidFill>
                  <a:srgbClr val="FF0000"/>
                </a:solidFill>
              </a:rPr>
              <a:t>rows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 </a:t>
            </a:r>
          </a:p>
          <a:p>
            <a:pPr marL="914400" lvl="2" indent="0">
              <a:buNone/>
            </a:pPr>
            <a:r>
              <a:rPr lang="en-US" sz="2400" dirty="0"/>
              <a:t>for (int </a:t>
            </a:r>
            <a:r>
              <a:rPr lang="en-US" sz="2400" b="1" dirty="0">
                <a:solidFill>
                  <a:srgbClr val="00B050"/>
                </a:solidFill>
              </a:rPr>
              <a:t>j</a:t>
            </a:r>
            <a:r>
              <a:rPr lang="en-US" sz="2400" dirty="0"/>
              <a:t> = 0; j &lt; </a:t>
            </a:r>
            <a:r>
              <a:rPr lang="en-US" sz="2400" b="1" dirty="0">
                <a:solidFill>
                  <a:srgbClr val="00B050"/>
                </a:solidFill>
              </a:rPr>
              <a:t>columns</a:t>
            </a:r>
            <a:r>
              <a:rPr lang="en-US" sz="2400" dirty="0"/>
              <a:t>; </a:t>
            </a:r>
            <a:r>
              <a:rPr lang="en-US" sz="2400" dirty="0" err="1"/>
              <a:t>j++</a:t>
            </a:r>
            <a:r>
              <a:rPr lang="en-US" sz="2400" dirty="0"/>
              <a:t>) {</a:t>
            </a:r>
          </a:p>
          <a:p>
            <a:pPr marL="1371600" lvl="3" indent="0">
              <a:buNone/>
            </a:pPr>
            <a:r>
              <a:rPr lang="en-US" sz="2400" dirty="0"/>
              <a:t>board[</a:t>
            </a:r>
            <a:r>
              <a:rPr lang="en-US" sz="2400" b="1" dirty="0" err="1">
                <a:solidFill>
                  <a:srgbClr val="FF0000"/>
                </a:solidFill>
              </a:rPr>
              <a:t>i</a:t>
            </a:r>
            <a:r>
              <a:rPr lang="en-US" sz="2400" dirty="0"/>
              <a:t>][</a:t>
            </a:r>
            <a:r>
              <a:rPr lang="en-US" sz="2400" b="1" dirty="0">
                <a:solidFill>
                  <a:srgbClr val="00B050"/>
                </a:solidFill>
              </a:rPr>
              <a:t>j</a:t>
            </a:r>
            <a:r>
              <a:rPr lang="en-US" sz="2400" dirty="0"/>
              <a:t>] = " "; </a:t>
            </a:r>
          </a:p>
          <a:p>
            <a:pPr marL="914400" lvl="2" indent="0">
              <a:buNone/>
            </a:pPr>
            <a:r>
              <a:rPr lang="en-US" sz="2400" dirty="0"/>
              <a:t>}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11053-BC21-DA44-AC1A-6E47720C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79589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C22B-1AF9-7E42-BBEA-450DAFFC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Initializing 2D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D6CA7-A9B8-664F-87E2-B61EE030B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Lets say rows = 3 and columns = 3. Then this happens: </a:t>
            </a:r>
          </a:p>
          <a:p>
            <a:pPr marL="457200" lvl="1" indent="0">
              <a:buNone/>
            </a:pPr>
            <a:r>
              <a:rPr lang="en-US" sz="2800" dirty="0"/>
              <a:t>board[0][0] = “ ”; </a:t>
            </a:r>
          </a:p>
          <a:p>
            <a:pPr marL="457200" lvl="1" indent="0">
              <a:buNone/>
            </a:pPr>
            <a:r>
              <a:rPr lang="en-US" sz="2800" dirty="0"/>
              <a:t>board[0][1] = “ ”; </a:t>
            </a:r>
          </a:p>
          <a:p>
            <a:pPr marL="457200" lvl="1" indent="0">
              <a:buNone/>
            </a:pPr>
            <a:r>
              <a:rPr lang="en-US" sz="2800" dirty="0"/>
              <a:t>board[0][2] = “ ”; </a:t>
            </a:r>
          </a:p>
          <a:p>
            <a:pPr marL="457200" lvl="1" indent="0">
              <a:buNone/>
            </a:pPr>
            <a:r>
              <a:rPr lang="en-US" sz="2800" dirty="0"/>
              <a:t>board[1][0] = “ ”; </a:t>
            </a:r>
          </a:p>
          <a:p>
            <a:pPr marL="457200" lvl="1" indent="0">
              <a:buNone/>
            </a:pPr>
            <a:r>
              <a:rPr lang="en-US" sz="2800" dirty="0"/>
              <a:t>board[1][1] = “ ”; </a:t>
            </a:r>
          </a:p>
          <a:p>
            <a:pPr marL="457200" lvl="1" indent="0">
              <a:buNone/>
            </a:pPr>
            <a:r>
              <a:rPr lang="en-US" sz="2800" dirty="0"/>
              <a:t>board[1][2] = “ ”; </a:t>
            </a:r>
          </a:p>
          <a:p>
            <a:pPr marL="457200" lvl="1" indent="0">
              <a:buNone/>
            </a:pPr>
            <a:r>
              <a:rPr lang="en-US" sz="2800" dirty="0"/>
              <a:t>board[2][0] = “ ”; </a:t>
            </a:r>
          </a:p>
          <a:p>
            <a:pPr marL="457200" lvl="1" indent="0">
              <a:buNone/>
            </a:pPr>
            <a:r>
              <a:rPr lang="en-US" sz="2800" dirty="0"/>
              <a:t>board[2][1] = “ ”; </a:t>
            </a:r>
          </a:p>
          <a:p>
            <a:pPr marL="457200" lvl="1" indent="0">
              <a:buNone/>
            </a:pPr>
            <a:r>
              <a:rPr lang="en-US" sz="2800" dirty="0"/>
              <a:t>board[2][2] = “ ”;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CFCAB-B819-1B46-8C1E-10828EE4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41</a:t>
            </a:fld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B398C0-C814-1E47-B714-6D547BDC812D}"/>
              </a:ext>
            </a:extLst>
          </p:cNvPr>
          <p:cNvSpPr/>
          <p:nvPr/>
        </p:nvSpPr>
        <p:spPr>
          <a:xfrm>
            <a:off x="3978234" y="2459504"/>
            <a:ext cx="4572000" cy="1938992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for (int </a:t>
            </a:r>
            <a:r>
              <a:rPr lang="en-US" sz="2400" b="1" dirty="0" err="1">
                <a:solidFill>
                  <a:srgbClr val="FF0000"/>
                </a:solidFill>
              </a:rPr>
              <a:t>i</a:t>
            </a:r>
            <a:r>
              <a:rPr lang="en-US" sz="2400" dirty="0"/>
              <a:t> = 0;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b="1" dirty="0">
                <a:solidFill>
                  <a:srgbClr val="FF0000"/>
                </a:solidFill>
              </a:rPr>
              <a:t>rows</a:t>
            </a:r>
            <a:r>
              <a:rPr lang="en-US" sz="2400" dirty="0"/>
              <a:t>; </a:t>
            </a:r>
            <a:r>
              <a:rPr lang="en-US" sz="2400" dirty="0" err="1"/>
              <a:t>i</a:t>
            </a:r>
            <a:r>
              <a:rPr lang="en-US" sz="2400" dirty="0"/>
              <a:t>++) { 	</a:t>
            </a:r>
          </a:p>
          <a:p>
            <a:r>
              <a:rPr lang="en-US" sz="2400" dirty="0"/>
              <a:t>	for (int </a:t>
            </a:r>
            <a:r>
              <a:rPr lang="en-US" sz="2400" b="1" dirty="0">
                <a:solidFill>
                  <a:srgbClr val="00B050"/>
                </a:solidFill>
              </a:rPr>
              <a:t>j</a:t>
            </a:r>
            <a:r>
              <a:rPr lang="en-US" sz="2400" dirty="0"/>
              <a:t> = 0; j &lt; </a:t>
            </a:r>
            <a:r>
              <a:rPr lang="en-US" sz="2400" b="1" dirty="0">
                <a:solidFill>
                  <a:srgbClr val="00B050"/>
                </a:solidFill>
              </a:rPr>
              <a:t>columns</a:t>
            </a:r>
            <a:r>
              <a:rPr lang="en-US" sz="2400" dirty="0"/>
              <a:t>; </a:t>
            </a:r>
            <a:r>
              <a:rPr lang="en-US" sz="2400" dirty="0" err="1"/>
              <a:t>j++</a:t>
            </a:r>
            <a:r>
              <a:rPr lang="en-US" sz="2400" dirty="0"/>
              <a:t>) {</a:t>
            </a:r>
          </a:p>
          <a:p>
            <a:r>
              <a:rPr lang="en-US" sz="2400" dirty="0"/>
              <a:t>		board[</a:t>
            </a:r>
            <a:r>
              <a:rPr lang="en-US" sz="2400" b="1" dirty="0" err="1">
                <a:solidFill>
                  <a:srgbClr val="FF0000"/>
                </a:solidFill>
              </a:rPr>
              <a:t>i</a:t>
            </a:r>
            <a:r>
              <a:rPr lang="en-US" sz="2400" dirty="0"/>
              <a:t>][</a:t>
            </a:r>
            <a:r>
              <a:rPr lang="en-US" sz="2400" b="1" dirty="0">
                <a:solidFill>
                  <a:srgbClr val="00B050"/>
                </a:solidFill>
              </a:rPr>
              <a:t>j</a:t>
            </a:r>
            <a:r>
              <a:rPr lang="en-US" sz="2400" dirty="0"/>
              <a:t>] = " "; </a:t>
            </a:r>
          </a:p>
          <a:p>
            <a:r>
              <a:rPr lang="en-US" sz="2400" dirty="0"/>
              <a:t>	} </a:t>
            </a:r>
          </a:p>
          <a:p>
            <a:r>
              <a:rPr lang="en-US" sz="2400" dirty="0"/>
              <a:t>} 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552156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6449-9A5D-3849-BF3D-CAD9C761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Numbers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5D216-DB9B-3A45-8CC8-6E67CE0CF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Math.random</a:t>
            </a:r>
            <a:r>
              <a:rPr lang="en-US" b="1" dirty="0">
                <a:solidFill>
                  <a:srgbClr val="FF0000"/>
                </a:solidFill>
              </a:rPr>
              <a:t>() </a:t>
            </a:r>
            <a:r>
              <a:rPr lang="en-US" dirty="0"/>
              <a:t>provides a random number that great than and equal to 0 and small than 1</a:t>
            </a:r>
          </a:p>
          <a:p>
            <a:pPr marL="0" indent="0" algn="ctr">
              <a:buNone/>
            </a:pPr>
            <a:r>
              <a:rPr lang="en-US" sz="3600" b="1" dirty="0" err="1">
                <a:solidFill>
                  <a:srgbClr val="FF0000"/>
                </a:solidFill>
              </a:rPr>
              <a:t>Math.random</a:t>
            </a:r>
            <a:r>
              <a:rPr lang="en-US" sz="3600" b="1" dirty="0">
                <a:solidFill>
                  <a:srgbClr val="FF0000"/>
                </a:solidFill>
              </a:rPr>
              <a:t>(): 0 </a:t>
            </a:r>
            <a:r>
              <a:rPr lang="en-US" sz="3600" b="1" dirty="0">
                <a:solidFill>
                  <a:srgbClr val="FF0000"/>
                </a:solidFill>
                <a:sym typeface="Wingdings" pitchFamily="2" charset="2"/>
              </a:rPr>
              <a:t> 1</a:t>
            </a:r>
            <a:endParaRPr lang="en-US" sz="3600" b="1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pPr marL="457200" lvl="1" indent="0">
              <a:buNone/>
            </a:pPr>
            <a:r>
              <a:rPr lang="en-US" sz="2000" dirty="0" err="1"/>
              <a:t>System.out.println</a:t>
            </a:r>
            <a:r>
              <a:rPr lang="en-US" sz="2000" dirty="0"/>
              <a:t>("Here's one random number: " + </a:t>
            </a:r>
            <a:r>
              <a:rPr lang="en-US" sz="2000" dirty="0" err="1"/>
              <a:t>Math.random</a:t>
            </a:r>
            <a:r>
              <a:rPr lang="en-US" sz="2000" dirty="0"/>
              <a:t>()); </a:t>
            </a:r>
          </a:p>
          <a:p>
            <a:pPr marL="457200" lvl="1" indent="0">
              <a:buNone/>
            </a:pPr>
            <a:r>
              <a:rPr lang="en-US" sz="2000" dirty="0" err="1"/>
              <a:t>System.out.println</a:t>
            </a:r>
            <a:r>
              <a:rPr lang="en-US" sz="2000" dirty="0"/>
              <a:t>("Here's another random number: " + </a:t>
            </a:r>
            <a:r>
              <a:rPr lang="en-US" sz="2000" dirty="0" err="1"/>
              <a:t>Math.random</a:t>
            </a:r>
            <a:r>
              <a:rPr lang="en-US" sz="2000" dirty="0"/>
              <a:t>()); </a:t>
            </a:r>
          </a:p>
          <a:p>
            <a:endParaRPr lang="en-US" dirty="0"/>
          </a:p>
          <a:p>
            <a:r>
              <a:rPr lang="en-US" dirty="0"/>
              <a:t>The random number that is generated is of type double. </a:t>
            </a:r>
          </a:p>
          <a:p>
            <a:r>
              <a:rPr lang="en-US" dirty="0"/>
              <a:t>If you need an int, you have to cast it by putting (int) in front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47C34-8ABD-8E49-BBDB-267CEE389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0543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3D4A-DE77-E343-BD6A-606E436F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Numbers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3CD9-68B4-1346-B8EC-15285EBE8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 a random number in the range of 0 to 99.99…? </a:t>
            </a:r>
          </a:p>
          <a:p>
            <a:pPr marL="0" indent="0" algn="ctr">
              <a:buNone/>
            </a:pPr>
            <a:r>
              <a:rPr lang="en-US" b="1" dirty="0"/>
              <a:t>double </a:t>
            </a:r>
            <a:r>
              <a:rPr lang="en-US" dirty="0"/>
              <a:t>number = </a:t>
            </a:r>
            <a:r>
              <a:rPr lang="en-US" dirty="0" err="1"/>
              <a:t>Math.random</a:t>
            </a:r>
            <a:r>
              <a:rPr lang="en-US" dirty="0"/>
              <a:t>()*100; </a:t>
            </a:r>
          </a:p>
          <a:p>
            <a:endParaRPr lang="en-US" dirty="0"/>
          </a:p>
          <a:p>
            <a:r>
              <a:rPr lang="en-US" dirty="0"/>
              <a:t>how about an </a:t>
            </a:r>
            <a:r>
              <a:rPr lang="en-TW" dirty="0"/>
              <a:t>random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dirty="0"/>
              <a:t> in the range of 0 to 99? </a:t>
            </a:r>
          </a:p>
          <a:p>
            <a:pPr marL="0" indent="0" algn="ctr">
              <a:buNone/>
            </a:pPr>
            <a:r>
              <a:rPr lang="en-US" b="1" dirty="0"/>
              <a:t>int </a:t>
            </a:r>
            <a:r>
              <a:rPr lang="en-US" dirty="0"/>
              <a:t>number = (</a:t>
            </a:r>
            <a:r>
              <a:rPr lang="en-US" b="1" dirty="0"/>
              <a:t>int</a:t>
            </a:r>
            <a:r>
              <a:rPr lang="en-US" dirty="0"/>
              <a:t>)(</a:t>
            </a:r>
            <a:r>
              <a:rPr lang="en-US" dirty="0" err="1"/>
              <a:t>Math.random</a:t>
            </a:r>
            <a:r>
              <a:rPr lang="en-US" dirty="0"/>
              <a:t>()*</a:t>
            </a:r>
            <a:r>
              <a:rPr lang="en-US" b="1" dirty="0">
                <a:solidFill>
                  <a:srgbClr val="FF0000"/>
                </a:solidFill>
              </a:rPr>
              <a:t>100</a:t>
            </a:r>
            <a:r>
              <a:rPr lang="en-US" dirty="0"/>
              <a:t>); </a:t>
            </a:r>
          </a:p>
          <a:p>
            <a:endParaRPr lang="en-TW" dirty="0"/>
          </a:p>
          <a:p>
            <a:r>
              <a:rPr lang="en-US" dirty="0"/>
              <a:t>how about an </a:t>
            </a:r>
            <a:r>
              <a:rPr lang="en-TW" dirty="0"/>
              <a:t>random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dirty="0"/>
              <a:t> in the range of </a:t>
            </a:r>
            <a:r>
              <a:rPr lang="en-US" b="1" dirty="0"/>
              <a:t>10</a:t>
            </a:r>
            <a:r>
              <a:rPr lang="en-US" dirty="0"/>
              <a:t> to 99? </a:t>
            </a:r>
          </a:p>
          <a:p>
            <a:pPr marL="0" indent="0" algn="ctr">
              <a:buNone/>
            </a:pPr>
            <a:r>
              <a:rPr lang="en-US" b="1" dirty="0"/>
              <a:t>int </a:t>
            </a:r>
            <a:r>
              <a:rPr lang="en-US" dirty="0"/>
              <a:t>number = (</a:t>
            </a:r>
            <a:r>
              <a:rPr lang="en-US" b="1" dirty="0"/>
              <a:t>int</a:t>
            </a:r>
            <a:r>
              <a:rPr lang="en-US" dirty="0"/>
              <a:t>)((</a:t>
            </a:r>
            <a:r>
              <a:rPr lang="en-US" dirty="0" err="1"/>
              <a:t>Math.random</a:t>
            </a:r>
            <a:r>
              <a:rPr lang="en-US" dirty="0"/>
              <a:t>()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b="1" dirty="0">
                <a:solidFill>
                  <a:srgbClr val="FF0000"/>
                </a:solidFill>
              </a:rPr>
              <a:t>90</a:t>
            </a:r>
            <a:r>
              <a:rPr lang="en-US" dirty="0"/>
              <a:t>)</a:t>
            </a:r>
            <a:r>
              <a:rPr lang="en-US" b="1" dirty="0">
                <a:solidFill>
                  <a:srgbClr val="FF0000"/>
                </a:solidFill>
              </a:rPr>
              <a:t>+10</a:t>
            </a:r>
            <a:r>
              <a:rPr lang="en-US" dirty="0"/>
              <a:t>);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70A94-0516-E942-88E4-4CABB9FC2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2354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9CEA-922B-8F44-90DF-E85A104F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Fill an Array with Random Numbers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7576-54CA-8A4F-B88D-D80B80B2B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int[] </a:t>
            </a:r>
            <a:r>
              <a:rPr lang="en-US" dirty="0" err="1"/>
              <a:t>randArray</a:t>
            </a:r>
            <a:r>
              <a:rPr lang="en-US" dirty="0"/>
              <a:t> = new int [100]; </a:t>
            </a:r>
          </a:p>
          <a:p>
            <a:pPr marL="0" indent="0">
              <a:buNone/>
            </a:pPr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randArray.length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 { </a:t>
            </a:r>
          </a:p>
          <a:p>
            <a:pPr marL="457200" lvl="1" indent="0">
              <a:buNone/>
            </a:pPr>
            <a:r>
              <a:rPr lang="en-US" sz="2800" dirty="0" err="1"/>
              <a:t>randArray</a:t>
            </a:r>
            <a:r>
              <a:rPr lang="en-US" sz="2800" dirty="0"/>
              <a:t>[</a:t>
            </a:r>
            <a:r>
              <a:rPr lang="en-US" sz="2800" dirty="0" err="1"/>
              <a:t>i</a:t>
            </a:r>
            <a:r>
              <a:rPr lang="en-US" sz="2800" dirty="0"/>
              <a:t>] = (int)(</a:t>
            </a:r>
            <a:r>
              <a:rPr lang="en-US" sz="2800" dirty="0" err="1"/>
              <a:t>Math.random</a:t>
            </a:r>
            <a:r>
              <a:rPr lang="en-US" sz="2800" dirty="0"/>
              <a:t>()*100.0);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r>
              <a:rPr lang="en-US" dirty="0"/>
              <a:t>//Loops through 100 times and fills it in!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30CBC-28AD-4248-B54B-EDA65B49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45381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1FB29-8F8F-FE4C-A91D-B04A444B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Sieve of Eratosthenes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DFDF7-E9BF-7645-8BF0-3260E8A8E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Sieve of Eratosthenes is a famous method for obtaining prime numbers </a:t>
            </a:r>
          </a:p>
          <a:p>
            <a:r>
              <a:rPr lang="en-US" dirty="0"/>
              <a:t>Eratosthenes was a famous Greek mathematician (276 BC – 194 BC) born in Libya 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prime integer </a:t>
            </a:r>
            <a:r>
              <a:rPr lang="en-US" dirty="0"/>
              <a:t>is any integer that is only divisible by itself and 1 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rgbClr val="FF0000"/>
                </a:solidFill>
              </a:rPr>
              <a:t>2, 3, 5, 7, 11, 13, 17, 19, 23, ... </a:t>
            </a:r>
          </a:p>
          <a:p>
            <a:r>
              <a:rPr lang="en-US" dirty="0"/>
              <a:t>There is no simple way to predict which numbers are going to be prime without testing them using an algorithm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F4818-D7C3-B548-847E-E3FEDF4D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45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8496B-89E5-3A4A-9030-1645AD1C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295" y="5197893"/>
            <a:ext cx="1609972" cy="15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51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8226-B571-8C47-90E2-14CAD540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BC1D4-A9F1-024E-ABA1-DCFE582A8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9DF35-D561-CA44-8908-9A32BF47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46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9C615-F44E-3741-B036-14E86C70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67" y="248195"/>
            <a:ext cx="7646064" cy="63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82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0F74-D514-1148-8137-519DEE86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Algorithm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6AF0E-3811-A54A-8563-10A2EAF15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step: create a </a:t>
            </a:r>
            <a:r>
              <a:rPr lang="en-US" dirty="0" err="1"/>
              <a:t>boolean</a:t>
            </a:r>
            <a:r>
              <a:rPr lang="en-US" dirty="0"/>
              <a:t> array with a size which corresponds to the range of numbers you want to check: </a:t>
            </a:r>
          </a:p>
          <a:p>
            <a:pPr marL="0" indent="0" algn="ctr">
              <a:buNone/>
            </a:pPr>
            <a:r>
              <a:rPr lang="en-US" dirty="0" err="1"/>
              <a:t>boolean</a:t>
            </a:r>
            <a:r>
              <a:rPr lang="en-US" dirty="0"/>
              <a:t>[] sieve = new </a:t>
            </a:r>
            <a:r>
              <a:rPr lang="en-US" dirty="0" err="1"/>
              <a:t>boolean</a:t>
            </a:r>
            <a:r>
              <a:rPr lang="en-US" dirty="0"/>
              <a:t>[</a:t>
            </a:r>
            <a:r>
              <a:rPr lang="en-US" b="1" dirty="0">
                <a:solidFill>
                  <a:srgbClr val="FF0000"/>
                </a:solidFill>
              </a:rPr>
              <a:t>12</a:t>
            </a:r>
            <a:r>
              <a:rPr lang="en-US" dirty="0"/>
              <a:t>]; </a:t>
            </a:r>
          </a:p>
          <a:p>
            <a:r>
              <a:rPr lang="en-US" dirty="0"/>
              <a:t>Put </a:t>
            </a:r>
            <a:r>
              <a:rPr lang="en-US" b="1" dirty="0">
                <a:solidFill>
                  <a:srgbClr val="FF0000"/>
                </a:solidFill>
              </a:rPr>
              <a:t>all of the values equal to true </a:t>
            </a:r>
            <a:r>
              <a:rPr lang="en-US" dirty="0"/>
              <a:t>from 2 onwards 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for(int </a:t>
            </a:r>
            <a:r>
              <a:rPr lang="en-US" sz="2800" dirty="0" err="1"/>
              <a:t>i</a:t>
            </a:r>
            <a:r>
              <a:rPr lang="en-US" sz="2800" dirty="0"/>
              <a:t> = 2; </a:t>
            </a:r>
            <a:r>
              <a:rPr lang="en-US" sz="2800" dirty="0" err="1"/>
              <a:t>i</a:t>
            </a:r>
            <a:r>
              <a:rPr lang="en-US" sz="2800" dirty="0"/>
              <a:t> &lt; 12; </a:t>
            </a:r>
            <a:r>
              <a:rPr lang="en-US" sz="2800" dirty="0" err="1"/>
              <a:t>i</a:t>
            </a:r>
            <a:r>
              <a:rPr lang="en-US" sz="2800" dirty="0"/>
              <a:t>++){ </a:t>
            </a:r>
          </a:p>
          <a:p>
            <a:pPr marL="914400" lvl="2" indent="0">
              <a:buNone/>
            </a:pPr>
            <a:r>
              <a:rPr lang="en-US" sz="2800" dirty="0" err="1"/>
              <a:t>myArray</a:t>
            </a:r>
            <a:r>
              <a:rPr lang="en-US" sz="2800" dirty="0"/>
              <a:t>[</a:t>
            </a:r>
            <a:r>
              <a:rPr lang="en-US" sz="2800" dirty="0" err="1"/>
              <a:t>i</a:t>
            </a:r>
            <a:r>
              <a:rPr lang="en-US" sz="2800" dirty="0"/>
              <a:t>] = true;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4DD6F-72BB-7D40-A566-24023EA7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47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2C0195-E541-0F42-92DB-EBD0D6FDD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108230"/>
              </p:ext>
            </p:extLst>
          </p:nvPr>
        </p:nvGraphicFramePr>
        <p:xfrm>
          <a:off x="435155" y="3258899"/>
          <a:ext cx="8273688" cy="9880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9474">
                  <a:extLst>
                    <a:ext uri="{9D8B030D-6E8A-4147-A177-3AD203B41FA5}">
                      <a16:colId xmlns:a16="http://schemas.microsoft.com/office/drawing/2014/main" val="4074692822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3887095913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05233415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39974001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235216857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3630916893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044655789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517249487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621737057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67000058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76294520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17463756"/>
                    </a:ext>
                  </a:extLst>
                </a:gridCol>
              </a:tblGrid>
              <a:tr h="49404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143532563"/>
                  </a:ext>
                </a:extLst>
              </a:tr>
              <a:tr h="49404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800498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76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6B51-4D12-744C-8311-55C80323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Algorithm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E07ED-5115-934E-97D9-9A3B16A60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Starting with the element in slot 2, check if the value in that slot is true – if not skip it and go onto the next number </a:t>
            </a:r>
          </a:p>
          <a:p>
            <a:r>
              <a:rPr lang="en-US" dirty="0"/>
              <a:t>If so, it is a prime number – print it out...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Now loop through the remainder of the array and set to ‘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’ every element whose slot number is a </a:t>
            </a:r>
            <a:r>
              <a:rPr lang="en-US" b="1" dirty="0">
                <a:solidFill>
                  <a:srgbClr val="FF0000"/>
                </a:solidFill>
              </a:rPr>
              <a:t>multiple of that slot number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ED3C8-C8A3-2346-A12A-E0F03FEA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48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1E35E1-F6FB-634B-A3A1-906B86315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94648"/>
              </p:ext>
            </p:extLst>
          </p:nvPr>
        </p:nvGraphicFramePr>
        <p:xfrm>
          <a:off x="435155" y="2891583"/>
          <a:ext cx="8273688" cy="9880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9474">
                  <a:extLst>
                    <a:ext uri="{9D8B030D-6E8A-4147-A177-3AD203B41FA5}">
                      <a16:colId xmlns:a16="http://schemas.microsoft.com/office/drawing/2014/main" val="4074692822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3887095913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05233415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39974001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235216857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3630916893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044655789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517249487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621737057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67000058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76294520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17463756"/>
                    </a:ext>
                  </a:extLst>
                </a:gridCol>
              </a:tblGrid>
              <a:tr h="49404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143532563"/>
                  </a:ext>
                </a:extLst>
              </a:tr>
              <a:tr h="49404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8004984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FB3122C-E269-444A-9B1E-C9965D304536}"/>
              </a:ext>
            </a:extLst>
          </p:cNvPr>
          <p:cNvSpPr/>
          <p:nvPr/>
        </p:nvSpPr>
        <p:spPr>
          <a:xfrm>
            <a:off x="1357323" y="4496353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400" b="1" dirty="0">
                <a:solidFill>
                  <a:srgbClr val="FF0000"/>
                </a:solidFill>
              </a:rPr>
              <a:t>2 is prime</a:t>
            </a:r>
            <a:endParaRPr lang="en-TW" sz="2400" dirty="0">
              <a:solidFill>
                <a:srgbClr val="FF0000"/>
              </a:solidFill>
            </a:endParaRP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062B2369-2A5A-D24B-AA42-6EE514A052EB}"/>
              </a:ext>
            </a:extLst>
          </p:cNvPr>
          <p:cNvSpPr/>
          <p:nvPr/>
        </p:nvSpPr>
        <p:spPr>
          <a:xfrm>
            <a:off x="1806029" y="4085403"/>
            <a:ext cx="534389" cy="4109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Curved Up Arrow 7">
            <a:extLst>
              <a:ext uri="{FF2B5EF4-FFF2-40B4-BE49-F238E27FC236}">
                <a16:creationId xmlns:a16="http://schemas.microsoft.com/office/drawing/2014/main" id="{EE15A94E-38A0-8E4B-8879-894B3FC8D8E7}"/>
              </a:ext>
            </a:extLst>
          </p:cNvPr>
          <p:cNvSpPr/>
          <p:nvPr/>
        </p:nvSpPr>
        <p:spPr>
          <a:xfrm>
            <a:off x="2340418" y="3994286"/>
            <a:ext cx="1092529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3953136B-70E6-2248-9A46-F1F2E091F7F1}"/>
              </a:ext>
            </a:extLst>
          </p:cNvPr>
          <p:cNvSpPr/>
          <p:nvPr/>
        </p:nvSpPr>
        <p:spPr>
          <a:xfrm>
            <a:off x="3668475" y="3994286"/>
            <a:ext cx="1092529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76C8FF50-0B77-9B4C-A9B7-52B8DE3F6EC3}"/>
              </a:ext>
            </a:extLst>
          </p:cNvPr>
          <p:cNvSpPr/>
          <p:nvPr/>
        </p:nvSpPr>
        <p:spPr>
          <a:xfrm>
            <a:off x="5075112" y="3994286"/>
            <a:ext cx="1092529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2" name="Curved Up Arrow 11">
            <a:extLst>
              <a:ext uri="{FF2B5EF4-FFF2-40B4-BE49-F238E27FC236}">
                <a16:creationId xmlns:a16="http://schemas.microsoft.com/office/drawing/2014/main" id="{8CE22E57-3345-2941-B4AB-12DBB6BE99AA}"/>
              </a:ext>
            </a:extLst>
          </p:cNvPr>
          <p:cNvSpPr/>
          <p:nvPr/>
        </p:nvSpPr>
        <p:spPr>
          <a:xfrm>
            <a:off x="6442459" y="3994286"/>
            <a:ext cx="1092529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74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6B51-4D12-744C-8311-55C80323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Algorithm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E07ED-5115-934E-97D9-9A3B16A60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Now loop through the remainder of the array and set to ‘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’ every element whose slot number is a </a:t>
            </a:r>
            <a:r>
              <a:rPr lang="en-US" b="1" dirty="0">
                <a:solidFill>
                  <a:srgbClr val="FF0000"/>
                </a:solidFill>
              </a:rPr>
              <a:t>multiple of that slot number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ED3C8-C8A3-2346-A12A-E0F03FEA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49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1E35E1-F6FB-634B-A3A1-906B86315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491559"/>
              </p:ext>
            </p:extLst>
          </p:nvPr>
        </p:nvGraphicFramePr>
        <p:xfrm>
          <a:off x="435156" y="1037859"/>
          <a:ext cx="8273688" cy="9880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9474">
                  <a:extLst>
                    <a:ext uri="{9D8B030D-6E8A-4147-A177-3AD203B41FA5}">
                      <a16:colId xmlns:a16="http://schemas.microsoft.com/office/drawing/2014/main" val="4074692822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3887095913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05233415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39974001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235216857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3630916893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044655789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517249487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621737057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67000058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76294520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17463756"/>
                    </a:ext>
                  </a:extLst>
                </a:gridCol>
              </a:tblGrid>
              <a:tr h="49404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143532563"/>
                  </a:ext>
                </a:extLst>
              </a:tr>
              <a:tr h="49404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8004984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FB3122C-E269-444A-9B1E-C9965D304536}"/>
              </a:ext>
            </a:extLst>
          </p:cNvPr>
          <p:cNvSpPr/>
          <p:nvPr/>
        </p:nvSpPr>
        <p:spPr>
          <a:xfrm>
            <a:off x="1357324" y="2642629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400" b="1" dirty="0">
                <a:solidFill>
                  <a:srgbClr val="FF0000"/>
                </a:solidFill>
              </a:rPr>
              <a:t>2 is prime</a:t>
            </a:r>
            <a:endParaRPr lang="en-TW" sz="2400" dirty="0">
              <a:solidFill>
                <a:srgbClr val="FF0000"/>
              </a:solidFill>
            </a:endParaRP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062B2369-2A5A-D24B-AA42-6EE514A052EB}"/>
              </a:ext>
            </a:extLst>
          </p:cNvPr>
          <p:cNvSpPr/>
          <p:nvPr/>
        </p:nvSpPr>
        <p:spPr>
          <a:xfrm>
            <a:off x="1806030" y="2231679"/>
            <a:ext cx="534389" cy="4109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Curved Up Arrow 7">
            <a:extLst>
              <a:ext uri="{FF2B5EF4-FFF2-40B4-BE49-F238E27FC236}">
                <a16:creationId xmlns:a16="http://schemas.microsoft.com/office/drawing/2014/main" id="{EE15A94E-38A0-8E4B-8879-894B3FC8D8E7}"/>
              </a:ext>
            </a:extLst>
          </p:cNvPr>
          <p:cNvSpPr/>
          <p:nvPr/>
        </p:nvSpPr>
        <p:spPr>
          <a:xfrm>
            <a:off x="2340419" y="2140562"/>
            <a:ext cx="1092529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3953136B-70E6-2248-9A46-F1F2E091F7F1}"/>
              </a:ext>
            </a:extLst>
          </p:cNvPr>
          <p:cNvSpPr/>
          <p:nvPr/>
        </p:nvSpPr>
        <p:spPr>
          <a:xfrm>
            <a:off x="3668476" y="2140562"/>
            <a:ext cx="1092529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76C8FF50-0B77-9B4C-A9B7-52B8DE3F6EC3}"/>
              </a:ext>
            </a:extLst>
          </p:cNvPr>
          <p:cNvSpPr/>
          <p:nvPr/>
        </p:nvSpPr>
        <p:spPr>
          <a:xfrm>
            <a:off x="5075113" y="2140562"/>
            <a:ext cx="1092529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2" name="Curved Up Arrow 11">
            <a:extLst>
              <a:ext uri="{FF2B5EF4-FFF2-40B4-BE49-F238E27FC236}">
                <a16:creationId xmlns:a16="http://schemas.microsoft.com/office/drawing/2014/main" id="{8CE22E57-3345-2941-B4AB-12DBB6BE99AA}"/>
              </a:ext>
            </a:extLst>
          </p:cNvPr>
          <p:cNvSpPr/>
          <p:nvPr/>
        </p:nvSpPr>
        <p:spPr>
          <a:xfrm>
            <a:off x="6442460" y="2140562"/>
            <a:ext cx="1092529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5458533-7206-C242-B616-2C7ABBE1B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083923"/>
              </p:ext>
            </p:extLst>
          </p:nvPr>
        </p:nvGraphicFramePr>
        <p:xfrm>
          <a:off x="435156" y="4644339"/>
          <a:ext cx="8273688" cy="9880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9474">
                  <a:extLst>
                    <a:ext uri="{9D8B030D-6E8A-4147-A177-3AD203B41FA5}">
                      <a16:colId xmlns:a16="http://schemas.microsoft.com/office/drawing/2014/main" val="4074692822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3887095913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05233415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39974001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235216857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3630916893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044655789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517249487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621737057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67000058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76294520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17463756"/>
                    </a:ext>
                  </a:extLst>
                </a:gridCol>
              </a:tblGrid>
              <a:tr h="49404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143532563"/>
                  </a:ext>
                </a:extLst>
              </a:tr>
              <a:tr h="49404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80049848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F346372A-4704-0342-AF09-99EB1B58B5D1}"/>
              </a:ext>
            </a:extLst>
          </p:cNvPr>
          <p:cNvSpPr/>
          <p:nvPr/>
        </p:nvSpPr>
        <p:spPr>
          <a:xfrm>
            <a:off x="2073225" y="6219761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r>
              <a:rPr lang="en-TW" sz="2400" b="1" dirty="0">
                <a:solidFill>
                  <a:srgbClr val="FF0000"/>
                </a:solidFill>
              </a:rPr>
              <a:t> is prime</a:t>
            </a:r>
            <a:endParaRPr lang="en-TW" sz="2400" dirty="0">
              <a:solidFill>
                <a:srgbClr val="FF0000"/>
              </a:solidFill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74CD526F-78C6-4F46-88AB-0F443750F8A6}"/>
              </a:ext>
            </a:extLst>
          </p:cNvPr>
          <p:cNvSpPr/>
          <p:nvPr/>
        </p:nvSpPr>
        <p:spPr>
          <a:xfrm>
            <a:off x="2521931" y="5808811"/>
            <a:ext cx="534389" cy="4109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Curved Up Arrow 15">
            <a:extLst>
              <a:ext uri="{FF2B5EF4-FFF2-40B4-BE49-F238E27FC236}">
                <a16:creationId xmlns:a16="http://schemas.microsoft.com/office/drawing/2014/main" id="{7AA3E2EC-936F-6745-BBE0-736DA064162D}"/>
              </a:ext>
            </a:extLst>
          </p:cNvPr>
          <p:cNvSpPr/>
          <p:nvPr/>
        </p:nvSpPr>
        <p:spPr>
          <a:xfrm>
            <a:off x="2887651" y="5686679"/>
            <a:ext cx="1952902" cy="296592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0" name="Curved Up Arrow 19">
            <a:extLst>
              <a:ext uri="{FF2B5EF4-FFF2-40B4-BE49-F238E27FC236}">
                <a16:creationId xmlns:a16="http://schemas.microsoft.com/office/drawing/2014/main" id="{EBFED749-1DE1-E749-B4D8-7CC1F3BF0905}"/>
              </a:ext>
            </a:extLst>
          </p:cNvPr>
          <p:cNvSpPr/>
          <p:nvPr/>
        </p:nvSpPr>
        <p:spPr>
          <a:xfrm>
            <a:off x="4988374" y="5686679"/>
            <a:ext cx="1952902" cy="296592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1" name="Curved Up Arrow 20">
            <a:extLst>
              <a:ext uri="{FF2B5EF4-FFF2-40B4-BE49-F238E27FC236}">
                <a16:creationId xmlns:a16="http://schemas.microsoft.com/office/drawing/2014/main" id="{38A343AD-53FB-444A-A515-1C48A7703118}"/>
              </a:ext>
            </a:extLst>
          </p:cNvPr>
          <p:cNvSpPr/>
          <p:nvPr/>
        </p:nvSpPr>
        <p:spPr>
          <a:xfrm>
            <a:off x="7045774" y="5686679"/>
            <a:ext cx="1952902" cy="296592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4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E98C-7BF8-454A-BC03-AD76676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40EDD-C90A-F549-82FC-74BB6586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example array here, each slot holds an int </a:t>
            </a:r>
          </a:p>
          <a:p>
            <a:r>
              <a:rPr lang="en-US" dirty="0"/>
              <a:t>Arrays have names, for example this one is called </a:t>
            </a:r>
            <a:r>
              <a:rPr lang="en-US" b="1" dirty="0"/>
              <a:t>data</a:t>
            </a:r>
            <a:r>
              <a:rPr lang="en-US" dirty="0"/>
              <a:t> </a:t>
            </a:r>
          </a:p>
          <a:p>
            <a:r>
              <a:rPr lang="en-US" dirty="0"/>
              <a:t>The slots are indexed 0 through 5. </a:t>
            </a:r>
          </a:p>
          <a:p>
            <a:r>
              <a:rPr lang="en-US" dirty="0"/>
              <a:t>Each slot can be accessed by using its </a:t>
            </a:r>
            <a:r>
              <a:rPr lang="en-US" b="1" dirty="0">
                <a:solidFill>
                  <a:srgbClr val="FF0000"/>
                </a:solidFill>
              </a:rPr>
              <a:t>index</a:t>
            </a:r>
            <a:r>
              <a:rPr lang="en-US" dirty="0"/>
              <a:t>. </a:t>
            </a:r>
          </a:p>
          <a:p>
            <a:r>
              <a:rPr lang="en-US" dirty="0"/>
              <a:t>For example, </a:t>
            </a:r>
            <a:r>
              <a:rPr lang="en-US" b="1" dirty="0"/>
              <a:t>data[0]</a:t>
            </a:r>
            <a:r>
              <a:rPr lang="en-US" dirty="0"/>
              <a:t> is the slot which is indexed by zero (which contains the value </a:t>
            </a:r>
            <a:r>
              <a:rPr lang="en-US" dirty="0">
                <a:solidFill>
                  <a:srgbClr val="00B050"/>
                </a:solidFill>
              </a:rPr>
              <a:t>23</a:t>
            </a:r>
            <a:r>
              <a:rPr lang="en-US" dirty="0"/>
              <a:t>). </a:t>
            </a:r>
          </a:p>
          <a:p>
            <a:r>
              <a:rPr lang="en-US" dirty="0"/>
              <a:t>data[5] is the slot which is indexed by 5 (which contains the value </a:t>
            </a:r>
            <a:r>
              <a:rPr lang="en-US" dirty="0">
                <a:solidFill>
                  <a:srgbClr val="0070C0"/>
                </a:solidFill>
              </a:rPr>
              <a:t>14</a:t>
            </a:r>
            <a:r>
              <a:rPr lang="en-US" dirty="0"/>
              <a:t>)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EA6B2-FCA5-5A43-81E1-41054C5D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</a:t>
            </a:fld>
            <a:endParaRPr lang="en-TW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6455CB-726B-8240-BA58-A509297402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9159627"/>
              </p:ext>
            </p:extLst>
          </p:nvPr>
        </p:nvGraphicFramePr>
        <p:xfrm>
          <a:off x="3445740" y="4480204"/>
          <a:ext cx="2252518" cy="234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6259">
                  <a:extLst>
                    <a:ext uri="{9D8B030D-6E8A-4147-A177-3AD203B41FA5}">
                      <a16:colId xmlns:a16="http://schemas.microsoft.com/office/drawing/2014/main" val="1323671176"/>
                    </a:ext>
                  </a:extLst>
                </a:gridCol>
                <a:gridCol w="1126259">
                  <a:extLst>
                    <a:ext uri="{9D8B030D-6E8A-4147-A177-3AD203B41FA5}">
                      <a16:colId xmlns:a16="http://schemas.microsoft.com/office/drawing/2014/main" val="3368129150"/>
                    </a:ext>
                  </a:extLst>
                </a:gridCol>
              </a:tblGrid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409126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solidFill>
                            <a:srgbClr val="00B050"/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105617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72617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468730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57181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11145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solidFill>
                            <a:srgbClr val="0070C0"/>
                          </a:solidFill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37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72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6B51-4D12-744C-8311-55C80323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Algorithm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E07ED-5115-934E-97D9-9A3B16A60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example, for the element in slot 2, all elements beyond 2 in the array that are multiples of 2 will be set to ‘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’ (e.g. slot numbers 4, 6, 8, 10 etc.) </a:t>
            </a:r>
          </a:p>
          <a:p>
            <a:r>
              <a:rPr lang="en-US" dirty="0"/>
              <a:t>For slot number 3, all elements beyond 3 in the array that are multiples of 3 will be set to ‘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’ (e.g. slot numbers 6, 9, 12, 15 etc.) </a:t>
            </a:r>
          </a:p>
          <a:p>
            <a:r>
              <a:rPr lang="en-US" dirty="0"/>
              <a:t>When you are finished any slot which still contains ‘</a:t>
            </a:r>
            <a:r>
              <a:rPr lang="en-US" b="1" dirty="0">
                <a:solidFill>
                  <a:srgbClr val="FF0000"/>
                </a:solidFill>
              </a:rPr>
              <a:t>true</a:t>
            </a:r>
            <a:r>
              <a:rPr lang="en-US" dirty="0"/>
              <a:t>’ must be a prime number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ED3C8-C8A3-2346-A12A-E0F03FEA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50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1E35E1-F6FB-634B-A3A1-906B86315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13016"/>
              </p:ext>
            </p:extLst>
          </p:nvPr>
        </p:nvGraphicFramePr>
        <p:xfrm>
          <a:off x="435155" y="4789318"/>
          <a:ext cx="8273688" cy="9880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9474">
                  <a:extLst>
                    <a:ext uri="{9D8B030D-6E8A-4147-A177-3AD203B41FA5}">
                      <a16:colId xmlns:a16="http://schemas.microsoft.com/office/drawing/2014/main" val="4074692822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3887095913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05233415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39974001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235216857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3630916893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044655789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517249487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621737057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67000058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1762945200"/>
                    </a:ext>
                  </a:extLst>
                </a:gridCol>
                <a:gridCol w="689474">
                  <a:extLst>
                    <a:ext uri="{9D8B030D-6E8A-4147-A177-3AD203B41FA5}">
                      <a16:colId xmlns:a16="http://schemas.microsoft.com/office/drawing/2014/main" val="917463756"/>
                    </a:ext>
                  </a:extLst>
                </a:gridCol>
              </a:tblGrid>
              <a:tr h="49404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143532563"/>
                  </a:ext>
                </a:extLst>
              </a:tr>
              <a:tr h="49404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800498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919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7232-95CE-E14B-BC6C-AA266046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4DC8-5B63-194C-A406-62D45B08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boolean</a:t>
            </a:r>
            <a:r>
              <a:rPr lang="en-US" sz="2400" dirty="0"/>
              <a:t>[] sieve = new </a:t>
            </a:r>
            <a:r>
              <a:rPr lang="en-US" sz="2400" dirty="0" err="1"/>
              <a:t>boolean</a:t>
            </a:r>
            <a:r>
              <a:rPr lang="en-US" sz="2400" dirty="0"/>
              <a:t>[</a:t>
            </a:r>
            <a:r>
              <a:rPr lang="en-US" sz="2400" b="1" dirty="0">
                <a:solidFill>
                  <a:srgbClr val="FF0000"/>
                </a:solidFill>
              </a:rPr>
              <a:t>100</a:t>
            </a:r>
            <a:r>
              <a:rPr lang="en-US" sz="2400" dirty="0"/>
              <a:t>]; </a:t>
            </a:r>
          </a:p>
          <a:p>
            <a:pPr marL="0" indent="0">
              <a:buNone/>
            </a:pPr>
            <a:r>
              <a:rPr lang="en-US" sz="2400" dirty="0"/>
              <a:t>for(int </a:t>
            </a:r>
            <a:r>
              <a:rPr lang="en-US" sz="2400" dirty="0" err="1"/>
              <a:t>i</a:t>
            </a:r>
            <a:r>
              <a:rPr lang="en-US" sz="2400" dirty="0"/>
              <a:t> = 2; </a:t>
            </a:r>
            <a:r>
              <a:rPr lang="en-US" sz="2400" dirty="0" err="1"/>
              <a:t>i</a:t>
            </a:r>
            <a:r>
              <a:rPr lang="en-US" sz="2400" dirty="0"/>
              <a:t> &lt; 100; </a:t>
            </a:r>
            <a:r>
              <a:rPr lang="en-US" sz="2400" dirty="0" err="1"/>
              <a:t>i</a:t>
            </a:r>
            <a:r>
              <a:rPr lang="en-US" sz="2400" dirty="0"/>
              <a:t>++) { </a:t>
            </a:r>
          </a:p>
          <a:p>
            <a:pPr marL="457200" lvl="1" indent="0">
              <a:buNone/>
            </a:pPr>
            <a:r>
              <a:rPr lang="en-US" dirty="0" err="1"/>
              <a:t>myArray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true;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pPr marL="0" indent="0">
              <a:buNone/>
            </a:pPr>
            <a:r>
              <a:rPr lang="en-US" sz="2400" dirty="0"/>
              <a:t>for(int </a:t>
            </a:r>
            <a:r>
              <a:rPr lang="en-US" sz="2400" dirty="0" err="1"/>
              <a:t>i</a:t>
            </a:r>
            <a:r>
              <a:rPr lang="en-US" sz="2400" dirty="0"/>
              <a:t> = 2; </a:t>
            </a:r>
            <a:r>
              <a:rPr lang="en-US" sz="2400" dirty="0" err="1"/>
              <a:t>i</a:t>
            </a:r>
            <a:r>
              <a:rPr lang="en-US" sz="2400" dirty="0"/>
              <a:t> &lt; 100; </a:t>
            </a:r>
            <a:r>
              <a:rPr lang="en-US" sz="2400" dirty="0" err="1"/>
              <a:t>i</a:t>
            </a:r>
            <a:r>
              <a:rPr lang="en-US" sz="2400" dirty="0"/>
              <a:t>++) {</a:t>
            </a:r>
          </a:p>
          <a:p>
            <a:pPr marL="457200" lvl="1" indent="0">
              <a:buNone/>
            </a:pPr>
            <a:r>
              <a:rPr lang="en-US" dirty="0"/>
              <a:t>if(</a:t>
            </a:r>
            <a:r>
              <a:rPr lang="en-US" dirty="0" err="1"/>
              <a:t>myArray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== true) { </a:t>
            </a:r>
          </a:p>
          <a:p>
            <a:pPr marL="914400" lvl="2" indent="0">
              <a:buNone/>
            </a:pPr>
            <a:r>
              <a:rPr lang="en-US" sz="2400" dirty="0"/>
              <a:t>int temp = </a:t>
            </a:r>
            <a:r>
              <a:rPr lang="en-US" sz="2400" dirty="0" err="1"/>
              <a:t>i</a:t>
            </a:r>
            <a:r>
              <a:rPr lang="en-US" sz="2400" dirty="0"/>
              <a:t>;</a:t>
            </a:r>
          </a:p>
          <a:p>
            <a:pPr marL="914400" lvl="2" indent="0">
              <a:buNone/>
            </a:pPr>
            <a:r>
              <a:rPr lang="en-US" sz="2400" dirty="0"/>
              <a:t>for(int j = 2i; j &lt; 100; j = j + </a:t>
            </a:r>
            <a:r>
              <a:rPr lang="en-US" sz="2400" dirty="0" err="1"/>
              <a:t>i</a:t>
            </a:r>
            <a:r>
              <a:rPr lang="en-US" sz="2400" dirty="0"/>
              <a:t>) { </a:t>
            </a:r>
          </a:p>
          <a:p>
            <a:pPr marL="1371600" lvl="3" indent="0">
              <a:buNone/>
            </a:pPr>
            <a:r>
              <a:rPr lang="en-US" sz="2400" dirty="0" err="1"/>
              <a:t>myArray</a:t>
            </a:r>
            <a:r>
              <a:rPr lang="en-US" sz="2400" dirty="0"/>
              <a:t>[j] = false; </a:t>
            </a:r>
          </a:p>
          <a:p>
            <a:pPr marL="914400" lvl="2" indent="0">
              <a:buNone/>
            </a:pPr>
            <a:r>
              <a:rPr lang="en-US" sz="2400" dirty="0"/>
              <a:t>}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87531-B461-9840-94E3-A798B1BC0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51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8594AE-F5F7-DA44-93DD-DC95DB337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076626"/>
              </p:ext>
            </p:extLst>
          </p:nvPr>
        </p:nvGraphicFramePr>
        <p:xfrm>
          <a:off x="1417836" y="5311231"/>
          <a:ext cx="7635912" cy="7115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36326">
                  <a:extLst>
                    <a:ext uri="{9D8B030D-6E8A-4147-A177-3AD203B41FA5}">
                      <a16:colId xmlns:a16="http://schemas.microsoft.com/office/drawing/2014/main" val="4074692822"/>
                    </a:ext>
                  </a:extLst>
                </a:gridCol>
                <a:gridCol w="636326">
                  <a:extLst>
                    <a:ext uri="{9D8B030D-6E8A-4147-A177-3AD203B41FA5}">
                      <a16:colId xmlns:a16="http://schemas.microsoft.com/office/drawing/2014/main" val="3887095913"/>
                    </a:ext>
                  </a:extLst>
                </a:gridCol>
                <a:gridCol w="636326">
                  <a:extLst>
                    <a:ext uri="{9D8B030D-6E8A-4147-A177-3AD203B41FA5}">
                      <a16:colId xmlns:a16="http://schemas.microsoft.com/office/drawing/2014/main" val="905233415"/>
                    </a:ext>
                  </a:extLst>
                </a:gridCol>
                <a:gridCol w="636326">
                  <a:extLst>
                    <a:ext uri="{9D8B030D-6E8A-4147-A177-3AD203B41FA5}">
                      <a16:colId xmlns:a16="http://schemas.microsoft.com/office/drawing/2014/main" val="1399740010"/>
                    </a:ext>
                  </a:extLst>
                </a:gridCol>
                <a:gridCol w="636326">
                  <a:extLst>
                    <a:ext uri="{9D8B030D-6E8A-4147-A177-3AD203B41FA5}">
                      <a16:colId xmlns:a16="http://schemas.microsoft.com/office/drawing/2014/main" val="2352168570"/>
                    </a:ext>
                  </a:extLst>
                </a:gridCol>
                <a:gridCol w="636326">
                  <a:extLst>
                    <a:ext uri="{9D8B030D-6E8A-4147-A177-3AD203B41FA5}">
                      <a16:colId xmlns:a16="http://schemas.microsoft.com/office/drawing/2014/main" val="3630916893"/>
                    </a:ext>
                  </a:extLst>
                </a:gridCol>
                <a:gridCol w="636326">
                  <a:extLst>
                    <a:ext uri="{9D8B030D-6E8A-4147-A177-3AD203B41FA5}">
                      <a16:colId xmlns:a16="http://schemas.microsoft.com/office/drawing/2014/main" val="1044655789"/>
                    </a:ext>
                  </a:extLst>
                </a:gridCol>
                <a:gridCol w="636326">
                  <a:extLst>
                    <a:ext uri="{9D8B030D-6E8A-4147-A177-3AD203B41FA5}">
                      <a16:colId xmlns:a16="http://schemas.microsoft.com/office/drawing/2014/main" val="517249487"/>
                    </a:ext>
                  </a:extLst>
                </a:gridCol>
                <a:gridCol w="636326">
                  <a:extLst>
                    <a:ext uri="{9D8B030D-6E8A-4147-A177-3AD203B41FA5}">
                      <a16:colId xmlns:a16="http://schemas.microsoft.com/office/drawing/2014/main" val="1621737057"/>
                    </a:ext>
                  </a:extLst>
                </a:gridCol>
                <a:gridCol w="636326">
                  <a:extLst>
                    <a:ext uri="{9D8B030D-6E8A-4147-A177-3AD203B41FA5}">
                      <a16:colId xmlns:a16="http://schemas.microsoft.com/office/drawing/2014/main" val="967000058"/>
                    </a:ext>
                  </a:extLst>
                </a:gridCol>
                <a:gridCol w="636326">
                  <a:extLst>
                    <a:ext uri="{9D8B030D-6E8A-4147-A177-3AD203B41FA5}">
                      <a16:colId xmlns:a16="http://schemas.microsoft.com/office/drawing/2014/main" val="1762945200"/>
                    </a:ext>
                  </a:extLst>
                </a:gridCol>
                <a:gridCol w="636326">
                  <a:extLst>
                    <a:ext uri="{9D8B030D-6E8A-4147-A177-3AD203B41FA5}">
                      <a16:colId xmlns:a16="http://schemas.microsoft.com/office/drawing/2014/main" val="917463756"/>
                    </a:ext>
                  </a:extLst>
                </a:gridCol>
              </a:tblGrid>
              <a:tr h="355758"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143532563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8004984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98C22CD-6909-A44D-A714-2AA48D5293F0}"/>
              </a:ext>
            </a:extLst>
          </p:cNvPr>
          <p:cNvSpPr/>
          <p:nvPr/>
        </p:nvSpPr>
        <p:spPr>
          <a:xfrm>
            <a:off x="2451255" y="6493160"/>
            <a:ext cx="1016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1600" b="1" dirty="0">
                <a:solidFill>
                  <a:srgbClr val="FF0000"/>
                </a:solidFill>
              </a:rPr>
              <a:t>2 is prime</a:t>
            </a:r>
            <a:endParaRPr lang="en-TW" sz="1600" dirty="0">
              <a:solidFill>
                <a:srgbClr val="FF0000"/>
              </a:solidFill>
            </a:endParaRP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AA660D9E-6B42-A84F-9332-27DD38E6F16E}"/>
              </a:ext>
            </a:extLst>
          </p:cNvPr>
          <p:cNvSpPr/>
          <p:nvPr/>
        </p:nvSpPr>
        <p:spPr>
          <a:xfrm>
            <a:off x="2692374" y="6070292"/>
            <a:ext cx="534389" cy="4109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Curved Up Arrow 7">
            <a:extLst>
              <a:ext uri="{FF2B5EF4-FFF2-40B4-BE49-F238E27FC236}">
                <a16:creationId xmlns:a16="http://schemas.microsoft.com/office/drawing/2014/main" id="{C1207C99-2F00-AC4A-AFA7-7A2031E63CEF}"/>
              </a:ext>
            </a:extLst>
          </p:cNvPr>
          <p:cNvSpPr/>
          <p:nvPr/>
        </p:nvSpPr>
        <p:spPr>
          <a:xfrm>
            <a:off x="3201034" y="6052024"/>
            <a:ext cx="927274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35314560-D9C9-074E-A57F-52ADC1FD270F}"/>
              </a:ext>
            </a:extLst>
          </p:cNvPr>
          <p:cNvSpPr/>
          <p:nvPr/>
        </p:nvSpPr>
        <p:spPr>
          <a:xfrm>
            <a:off x="4481590" y="6074034"/>
            <a:ext cx="927274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5" name="Curved Up Arrow 14">
            <a:extLst>
              <a:ext uri="{FF2B5EF4-FFF2-40B4-BE49-F238E27FC236}">
                <a16:creationId xmlns:a16="http://schemas.microsoft.com/office/drawing/2014/main" id="{59AD9435-95B7-6E4A-B697-8569D8B97858}"/>
              </a:ext>
            </a:extLst>
          </p:cNvPr>
          <p:cNvSpPr/>
          <p:nvPr/>
        </p:nvSpPr>
        <p:spPr>
          <a:xfrm>
            <a:off x="5762146" y="6062137"/>
            <a:ext cx="927274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6" name="Curved Up Arrow 15">
            <a:extLst>
              <a:ext uri="{FF2B5EF4-FFF2-40B4-BE49-F238E27FC236}">
                <a16:creationId xmlns:a16="http://schemas.microsoft.com/office/drawing/2014/main" id="{04656D3F-F0F7-4149-B23A-7B956EFF3978}"/>
              </a:ext>
            </a:extLst>
          </p:cNvPr>
          <p:cNvSpPr/>
          <p:nvPr/>
        </p:nvSpPr>
        <p:spPr>
          <a:xfrm>
            <a:off x="7042702" y="6059759"/>
            <a:ext cx="927274" cy="2965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06238237-BEA0-F847-955F-6598FBFCCF78}"/>
              </a:ext>
            </a:extLst>
          </p:cNvPr>
          <p:cNvSpPr/>
          <p:nvPr/>
        </p:nvSpPr>
        <p:spPr>
          <a:xfrm flipH="1">
            <a:off x="5217633" y="4427664"/>
            <a:ext cx="855023" cy="771896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B45BE94-7E17-7B4E-8109-7463C28D7179}"/>
              </a:ext>
            </a:extLst>
          </p:cNvPr>
          <p:cNvSpPr/>
          <p:nvPr/>
        </p:nvSpPr>
        <p:spPr>
          <a:xfrm>
            <a:off x="1021278" y="4136718"/>
            <a:ext cx="4049486" cy="1112176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74859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BD97-BB12-EB49-A544-4F924CA4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Algorithm Structure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6004-7AA6-AD4F-A29F-CD7CE1504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nested for </a:t>
            </a:r>
            <a:r>
              <a:rPr lang="en-US" b="1" dirty="0">
                <a:solidFill>
                  <a:srgbClr val="FF0000"/>
                </a:solidFill>
              </a:rPr>
              <a:t>loop</a:t>
            </a:r>
            <a:r>
              <a:rPr lang="en-US" dirty="0"/>
              <a:t> 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outer loop </a:t>
            </a:r>
            <a:r>
              <a:rPr lang="en-US" dirty="0"/>
              <a:t>loops through all the numbers from two onwards checking if they are </a:t>
            </a:r>
            <a:r>
              <a:rPr lang="en-US" b="1" dirty="0">
                <a:solidFill>
                  <a:srgbClr val="FF0000"/>
                </a:solidFill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 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inner loop </a:t>
            </a:r>
            <a:r>
              <a:rPr lang="en-US" dirty="0"/>
              <a:t>figures out all of the multiples and sets the contents of those slot numbers to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  <a:r>
              <a:rPr lang="en-US" dirty="0"/>
              <a:t> </a:t>
            </a:r>
          </a:p>
          <a:p>
            <a:r>
              <a:rPr lang="en-US" dirty="0"/>
              <a:t>The inner loop goes to the end of the array and goes up in jumps of the multiple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9A183-7962-F546-9B9C-D70AD7CF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52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2C60B-FC69-FA4D-9C1C-86F1B9CA3D0C}"/>
              </a:ext>
            </a:extLst>
          </p:cNvPr>
          <p:cNvSpPr/>
          <p:nvPr/>
        </p:nvSpPr>
        <p:spPr>
          <a:xfrm>
            <a:off x="4328554" y="4166931"/>
            <a:ext cx="4221679" cy="2554545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/>
              <a:t>for(int </a:t>
            </a:r>
            <a:r>
              <a:rPr lang="en-US" sz="2000" dirty="0" err="1"/>
              <a:t>i</a:t>
            </a:r>
            <a:r>
              <a:rPr lang="en-US" sz="2000" dirty="0"/>
              <a:t> = 2; </a:t>
            </a:r>
            <a:r>
              <a:rPr lang="en-US" sz="2000" dirty="0" err="1"/>
              <a:t>i</a:t>
            </a:r>
            <a:r>
              <a:rPr lang="en-US" sz="2000" dirty="0"/>
              <a:t> &lt; 100; </a:t>
            </a:r>
            <a:r>
              <a:rPr lang="en-US" sz="2000" dirty="0" err="1"/>
              <a:t>i</a:t>
            </a:r>
            <a:r>
              <a:rPr lang="en-US" sz="2000" dirty="0"/>
              <a:t>++) {</a:t>
            </a:r>
          </a:p>
          <a:p>
            <a:pPr lvl="1"/>
            <a:r>
              <a:rPr lang="en-US" sz="2000" dirty="0"/>
              <a:t>if(</a:t>
            </a:r>
            <a:r>
              <a:rPr lang="en-US" sz="2000" dirty="0" err="1"/>
              <a:t>myArray</a:t>
            </a:r>
            <a:r>
              <a:rPr lang="en-US" sz="2000" dirty="0"/>
              <a:t>[</a:t>
            </a:r>
            <a:r>
              <a:rPr lang="en-US" sz="2000" dirty="0" err="1"/>
              <a:t>i</a:t>
            </a:r>
            <a:r>
              <a:rPr lang="en-US" sz="2000" dirty="0"/>
              <a:t>] == true) { </a:t>
            </a:r>
          </a:p>
          <a:p>
            <a:pPr lvl="2"/>
            <a:r>
              <a:rPr lang="en-US" sz="2000" dirty="0"/>
              <a:t>int temp = </a:t>
            </a:r>
            <a:r>
              <a:rPr lang="en-US" sz="2000" dirty="0" err="1"/>
              <a:t>i</a:t>
            </a:r>
            <a:r>
              <a:rPr lang="en-US" sz="2000" dirty="0"/>
              <a:t>;</a:t>
            </a:r>
          </a:p>
          <a:p>
            <a:pPr lvl="2"/>
            <a:r>
              <a:rPr lang="en-US" sz="2000" dirty="0"/>
              <a:t>for(int j = 2i; j &lt; 100; </a:t>
            </a:r>
            <a:r>
              <a:rPr lang="en-US" sz="2000" b="1" dirty="0">
                <a:solidFill>
                  <a:srgbClr val="7030A0"/>
                </a:solidFill>
              </a:rPr>
              <a:t>j = j + </a:t>
            </a:r>
            <a:r>
              <a:rPr lang="en-US" sz="2000" b="1" dirty="0" err="1">
                <a:solidFill>
                  <a:srgbClr val="7030A0"/>
                </a:solidFill>
              </a:rPr>
              <a:t>i</a:t>
            </a:r>
            <a:r>
              <a:rPr lang="en-US" sz="2000" dirty="0"/>
              <a:t>) { </a:t>
            </a:r>
          </a:p>
          <a:p>
            <a:pPr lvl="3"/>
            <a:r>
              <a:rPr lang="en-US" sz="2000" dirty="0" err="1"/>
              <a:t>myArray</a:t>
            </a:r>
            <a:r>
              <a:rPr lang="en-US" sz="2000" dirty="0"/>
              <a:t>[j] = false; </a:t>
            </a:r>
          </a:p>
          <a:p>
            <a:pPr lvl="2"/>
            <a:r>
              <a:rPr lang="en-US" sz="2000" dirty="0"/>
              <a:t>}</a:t>
            </a:r>
          </a:p>
          <a:p>
            <a:pPr lvl="1"/>
            <a:r>
              <a:rPr lang="en-US" sz="2000" dirty="0"/>
              <a:t>}</a:t>
            </a:r>
          </a:p>
          <a:p>
            <a:r>
              <a:rPr lang="en-US" sz="2000" dirty="0"/>
              <a:t>} </a:t>
            </a: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C54E115C-897D-7E48-AE09-F51701891734}"/>
              </a:ext>
            </a:extLst>
          </p:cNvPr>
          <p:cNvSpPr/>
          <p:nvPr/>
        </p:nvSpPr>
        <p:spPr>
          <a:xfrm>
            <a:off x="3892429" y="4290533"/>
            <a:ext cx="344383" cy="2375107"/>
          </a:xfrm>
          <a:prstGeom prst="curved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BEF9565-4C35-4949-BEBB-2C3D4164EF84}"/>
              </a:ext>
            </a:extLst>
          </p:cNvPr>
          <p:cNvSpPr/>
          <p:nvPr/>
        </p:nvSpPr>
        <p:spPr>
          <a:xfrm>
            <a:off x="4911728" y="5161595"/>
            <a:ext cx="344383" cy="847319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33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A79E-002C-324A-A66C-CF6A3B6C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Randomize an Array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E859F-1AAF-3443-BD60-011C31D21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 we want to mix up all the elements in an array </a:t>
            </a:r>
          </a:p>
          <a:p>
            <a:r>
              <a:rPr lang="en-US" dirty="0"/>
              <a:t>How can we swap all of the elements around in a random order? </a:t>
            </a:r>
          </a:p>
          <a:p>
            <a:pPr lvl="1"/>
            <a:r>
              <a:rPr lang="en-US" sz="2800" dirty="0"/>
              <a:t>e.g. shuffling a deck of cards </a:t>
            </a:r>
            <a:br>
              <a:rPr lang="en-US" sz="2800" dirty="0"/>
            </a:br>
            <a:endParaRPr lang="en-US" sz="2800" dirty="0"/>
          </a:p>
          <a:p>
            <a:r>
              <a:rPr lang="en-US" dirty="0"/>
              <a:t>Java lets us select a random number in a range 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Math.random</a:t>
            </a:r>
            <a:r>
              <a:rPr lang="en-US" b="1" dirty="0">
                <a:solidFill>
                  <a:srgbClr val="FF0000"/>
                </a:solidFill>
              </a:rPr>
              <a:t>( ) </a:t>
            </a:r>
            <a:r>
              <a:rPr lang="en-US" dirty="0"/>
              <a:t>returns a random floating point number between 0 and 1 </a:t>
            </a:r>
          </a:p>
          <a:p>
            <a:r>
              <a:rPr lang="en-US" dirty="0"/>
              <a:t>We can cast it into an </a:t>
            </a:r>
            <a:r>
              <a:rPr lang="en-US" b="1" dirty="0"/>
              <a:t>int</a:t>
            </a:r>
            <a:r>
              <a:rPr lang="en-US" dirty="0"/>
              <a:t> and then multiply by 5 to give us a number between 0 and 4 </a:t>
            </a:r>
          </a:p>
          <a:p>
            <a:pPr marL="0" indent="0" algn="ctr">
              <a:buNone/>
            </a:pPr>
            <a:r>
              <a:rPr lang="en-US" dirty="0"/>
              <a:t>int </a:t>
            </a:r>
            <a:r>
              <a:rPr lang="en-US" dirty="0" err="1"/>
              <a:t>randomnumber</a:t>
            </a:r>
            <a:r>
              <a:rPr lang="en-US" dirty="0"/>
              <a:t> = (int)(</a:t>
            </a:r>
            <a:r>
              <a:rPr lang="en-US" dirty="0" err="1"/>
              <a:t>Math.random</a:t>
            </a:r>
            <a:r>
              <a:rPr lang="en-US" dirty="0"/>
              <a:t>()*5);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C2FAE-4329-BA4D-852E-B8C17D98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53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E9B294-EDAC-1649-BBDE-F6C6C6455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207209"/>
              </p:ext>
            </p:extLst>
          </p:nvPr>
        </p:nvGraphicFramePr>
        <p:xfrm>
          <a:off x="2033461" y="3002280"/>
          <a:ext cx="5077075" cy="4267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5415">
                  <a:extLst>
                    <a:ext uri="{9D8B030D-6E8A-4147-A177-3AD203B41FA5}">
                      <a16:colId xmlns:a16="http://schemas.microsoft.com/office/drawing/2014/main" val="2089803373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1594852392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2238307289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1008015727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323183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0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1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2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3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4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81685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202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81E8-8421-0749-BAC5-571B71A8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Random Swaps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C2703-25CF-EF4C-A9C7-1F83E0DBF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way to randomize the array is actually to go through each item and swap it with another random item </a:t>
            </a:r>
          </a:p>
          <a:p>
            <a:r>
              <a:rPr lang="en-US" dirty="0"/>
              <a:t>Advantages: </a:t>
            </a:r>
          </a:p>
          <a:p>
            <a:pPr lvl="1"/>
            <a:r>
              <a:rPr lang="en-US" dirty="0"/>
              <a:t>We don’t need to create another array and waste space </a:t>
            </a:r>
          </a:p>
          <a:p>
            <a:pPr lvl="1"/>
            <a:r>
              <a:rPr lang="en-US" dirty="0"/>
              <a:t>We only need to make one copy of a variable at a time in order to swap it </a:t>
            </a:r>
          </a:p>
          <a:p>
            <a:pPr lvl="1"/>
            <a:r>
              <a:rPr lang="en-US" dirty="0"/>
              <a:t>The final ordering will be completely random </a:t>
            </a:r>
          </a:p>
          <a:p>
            <a:r>
              <a:rPr lang="en-US" dirty="0"/>
              <a:t>Disadvantages: </a:t>
            </a:r>
          </a:p>
          <a:p>
            <a:pPr lvl="1"/>
            <a:r>
              <a:rPr lang="en-US" dirty="0"/>
              <a:t>Some numbers may be swapped multiple times </a:t>
            </a:r>
          </a:p>
          <a:p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94C2A-C34F-5241-AFFB-6DA2FE06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54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C010CB-8990-E346-8216-FC2C10A76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42540"/>
              </p:ext>
            </p:extLst>
          </p:nvPr>
        </p:nvGraphicFramePr>
        <p:xfrm>
          <a:off x="241663" y="5678187"/>
          <a:ext cx="2501540" cy="48688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0308">
                  <a:extLst>
                    <a:ext uri="{9D8B030D-6E8A-4147-A177-3AD203B41FA5}">
                      <a16:colId xmlns:a16="http://schemas.microsoft.com/office/drawing/2014/main" val="2089803373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1594852392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2238307289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1008015727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3231838409"/>
                    </a:ext>
                  </a:extLst>
                </a:gridCol>
              </a:tblGrid>
              <a:tr h="486887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</a:rPr>
                        <a:t>0</a:t>
                      </a:r>
                      <a:endParaRPr lang="en-TW" sz="24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</a:rPr>
                        <a:t>1</a:t>
                      </a:r>
                      <a:endParaRPr lang="en-TW" sz="24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</a:rPr>
                        <a:t>2</a:t>
                      </a:r>
                      <a:endParaRPr lang="en-TW" sz="24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</a:rPr>
                        <a:t>3</a:t>
                      </a:r>
                      <a:endParaRPr lang="en-TW" sz="24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</a:rPr>
                        <a:t>4</a:t>
                      </a:r>
                      <a:endParaRPr lang="en-TW" sz="24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08168500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EEFF591-EE46-224D-B7A4-F652B27EB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853503"/>
              </p:ext>
            </p:extLst>
          </p:nvPr>
        </p:nvGraphicFramePr>
        <p:xfrm>
          <a:off x="3321229" y="5692609"/>
          <a:ext cx="2501540" cy="48688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0308">
                  <a:extLst>
                    <a:ext uri="{9D8B030D-6E8A-4147-A177-3AD203B41FA5}">
                      <a16:colId xmlns:a16="http://schemas.microsoft.com/office/drawing/2014/main" val="2089803373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1594852392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2238307289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1008015727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3231838409"/>
                    </a:ext>
                  </a:extLst>
                </a:gridCol>
              </a:tblGrid>
              <a:tr h="486887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TW" sz="2400" b="1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</a:rPr>
                        <a:t>1</a:t>
                      </a:r>
                      <a:endParaRPr lang="en-TW" sz="24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</a:rPr>
                        <a:t>2</a:t>
                      </a:r>
                      <a:endParaRPr lang="en-TW" sz="24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effectLst/>
                        </a:rPr>
                        <a:t>3</a:t>
                      </a:r>
                      <a:endParaRPr lang="en-TW" sz="24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TW" sz="2400" b="1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0816850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FADEEE1-E646-D54A-A5EC-4EACF92A4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70895"/>
              </p:ext>
            </p:extLst>
          </p:nvPr>
        </p:nvGraphicFramePr>
        <p:xfrm>
          <a:off x="6400796" y="5697274"/>
          <a:ext cx="2501540" cy="48688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0308">
                  <a:extLst>
                    <a:ext uri="{9D8B030D-6E8A-4147-A177-3AD203B41FA5}">
                      <a16:colId xmlns:a16="http://schemas.microsoft.com/office/drawing/2014/main" val="2089803373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1594852392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2238307289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1008015727"/>
                    </a:ext>
                  </a:extLst>
                </a:gridCol>
                <a:gridCol w="500308">
                  <a:extLst>
                    <a:ext uri="{9D8B030D-6E8A-4147-A177-3AD203B41FA5}">
                      <a16:colId xmlns:a16="http://schemas.microsoft.com/office/drawing/2014/main" val="3231838409"/>
                    </a:ext>
                  </a:extLst>
                </a:gridCol>
              </a:tblGrid>
              <a:tr h="486887">
                <a:tc>
                  <a:txBody>
                    <a:bodyPr/>
                    <a:lstStyle/>
                    <a:p>
                      <a:pPr algn="ctr"/>
                      <a:r>
                        <a:rPr lang="en-TW" sz="24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TW" sz="2400" b="0" dirty="0"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TW" sz="2400" b="1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TW" sz="2400" b="1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TW" sz="2400" b="0" dirty="0"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TW" sz="2400" b="0" dirty="0"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081685002"/>
                  </a:ext>
                </a:extLst>
              </a:tr>
            </a:tbl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6DD92041-1AD7-5F43-8182-D89574945D4F}"/>
              </a:ext>
            </a:extLst>
          </p:cNvPr>
          <p:cNvSpPr/>
          <p:nvPr/>
        </p:nvSpPr>
        <p:spPr>
          <a:xfrm>
            <a:off x="2897579" y="5403273"/>
            <a:ext cx="225631" cy="1080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FE2DBD7-AF9C-9C4E-9BC6-5E05638CF4A7}"/>
              </a:ext>
            </a:extLst>
          </p:cNvPr>
          <p:cNvSpPr/>
          <p:nvPr/>
        </p:nvSpPr>
        <p:spPr>
          <a:xfrm>
            <a:off x="5998967" y="5405769"/>
            <a:ext cx="225631" cy="1080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7A686E5-1D6E-0844-B6D9-953BF1E8CF65}"/>
              </a:ext>
            </a:extLst>
          </p:cNvPr>
          <p:cNvSpPr/>
          <p:nvPr/>
        </p:nvSpPr>
        <p:spPr>
          <a:xfrm>
            <a:off x="3622937" y="6242963"/>
            <a:ext cx="1876303" cy="365124"/>
          </a:xfrm>
          <a:custGeom>
            <a:avLst/>
            <a:gdLst>
              <a:gd name="connsiteX0" fmla="*/ 0 w 938151"/>
              <a:gd name="connsiteY0" fmla="*/ 0 h 166463"/>
              <a:gd name="connsiteX1" fmla="*/ 463138 w 938151"/>
              <a:gd name="connsiteY1" fmla="*/ 166255 h 166463"/>
              <a:gd name="connsiteX2" fmla="*/ 938151 w 938151"/>
              <a:gd name="connsiteY2" fmla="*/ 35626 h 16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151" h="166463">
                <a:moveTo>
                  <a:pt x="0" y="0"/>
                </a:moveTo>
                <a:cubicBezTo>
                  <a:pt x="153390" y="80158"/>
                  <a:pt x="306780" y="160317"/>
                  <a:pt x="463138" y="166255"/>
                </a:cubicBezTo>
                <a:cubicBezTo>
                  <a:pt x="619496" y="172193"/>
                  <a:pt x="900546" y="49480"/>
                  <a:pt x="938151" y="356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5B41CF3-1980-8148-B685-1403F6B2424D}"/>
              </a:ext>
            </a:extLst>
          </p:cNvPr>
          <p:cNvSpPr/>
          <p:nvPr/>
        </p:nvSpPr>
        <p:spPr>
          <a:xfrm>
            <a:off x="7109160" y="6202946"/>
            <a:ext cx="640601" cy="365124"/>
          </a:xfrm>
          <a:custGeom>
            <a:avLst/>
            <a:gdLst>
              <a:gd name="connsiteX0" fmla="*/ 0 w 938151"/>
              <a:gd name="connsiteY0" fmla="*/ 0 h 166463"/>
              <a:gd name="connsiteX1" fmla="*/ 463138 w 938151"/>
              <a:gd name="connsiteY1" fmla="*/ 166255 h 166463"/>
              <a:gd name="connsiteX2" fmla="*/ 938151 w 938151"/>
              <a:gd name="connsiteY2" fmla="*/ 35626 h 16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151" h="166463">
                <a:moveTo>
                  <a:pt x="0" y="0"/>
                </a:moveTo>
                <a:cubicBezTo>
                  <a:pt x="153390" y="80158"/>
                  <a:pt x="306780" y="160317"/>
                  <a:pt x="463138" y="166255"/>
                </a:cubicBezTo>
                <a:cubicBezTo>
                  <a:pt x="619496" y="172193"/>
                  <a:pt x="900546" y="49480"/>
                  <a:pt x="938151" y="356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97596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FF35-0797-1C48-83F7-BB6B6C1C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Swapping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42598-0518-F045-9E5B-FA6A968DD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swap slot 1 with slot 4 </a:t>
            </a:r>
          </a:p>
          <a:p>
            <a:pPr lvl="1"/>
            <a:r>
              <a:rPr lang="en-US" sz="2800" dirty="0"/>
              <a:t>Step 1. Backup slot 1 into temp</a:t>
            </a:r>
          </a:p>
          <a:p>
            <a:pPr marL="457200" lvl="1" indent="0">
              <a:buNone/>
            </a:pPr>
            <a:r>
              <a:rPr lang="en-US" sz="2800" dirty="0"/>
              <a:t> 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Step 2. Copy slot 4 into slot 1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Step 3. Copy temp into slot 4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AC5F7-3714-9745-B3E6-3566CDD1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55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66627C-0F45-0E40-88E7-D1C29066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247502"/>
              </p:ext>
            </p:extLst>
          </p:nvPr>
        </p:nvGraphicFramePr>
        <p:xfrm>
          <a:off x="1025668" y="2717151"/>
          <a:ext cx="5077075" cy="4267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5415">
                  <a:extLst>
                    <a:ext uri="{9D8B030D-6E8A-4147-A177-3AD203B41FA5}">
                      <a16:colId xmlns:a16="http://schemas.microsoft.com/office/drawing/2014/main" val="2089803373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1594852392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2238307289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1008015727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323183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0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TW" sz="2800" b="1" dirty="0">
                        <a:solidFill>
                          <a:srgbClr val="0070C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2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3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4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8168500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B8E2468-8D20-E24E-8D4E-AF0FDD191DE2}"/>
              </a:ext>
            </a:extLst>
          </p:cNvPr>
          <p:cNvSpPr/>
          <p:nvPr/>
        </p:nvSpPr>
        <p:spPr>
          <a:xfrm>
            <a:off x="6625470" y="2645270"/>
            <a:ext cx="1480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TW" sz="2800" dirty="0"/>
              <a:t>temp = </a:t>
            </a:r>
            <a:r>
              <a:rPr lang="en-TW" sz="2800" b="1" dirty="0">
                <a:solidFill>
                  <a:srgbClr val="0070C0"/>
                </a:solidFill>
              </a:rPr>
              <a:t>1</a:t>
            </a:r>
            <a:endParaRPr lang="en-TW" sz="2800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C61E1EFA-3247-1849-9F85-0510CAA88D71}"/>
              </a:ext>
            </a:extLst>
          </p:cNvPr>
          <p:cNvSpPr/>
          <p:nvPr/>
        </p:nvSpPr>
        <p:spPr>
          <a:xfrm>
            <a:off x="2505694" y="2146925"/>
            <a:ext cx="4619501" cy="426720"/>
          </a:xfrm>
          <a:prstGeom prst="curvedDownArrow">
            <a:avLst>
              <a:gd name="adj1" fmla="val 41405"/>
              <a:gd name="adj2" fmla="val 1508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7DAB25-7DC5-D044-A8B1-5080C4D3E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70717"/>
              </p:ext>
            </p:extLst>
          </p:nvPr>
        </p:nvGraphicFramePr>
        <p:xfrm>
          <a:off x="1025668" y="4522751"/>
          <a:ext cx="5077075" cy="4267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5415">
                  <a:extLst>
                    <a:ext uri="{9D8B030D-6E8A-4147-A177-3AD203B41FA5}">
                      <a16:colId xmlns:a16="http://schemas.microsoft.com/office/drawing/2014/main" val="2089803373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1594852392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2238307289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1008015727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323183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0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TW" sz="2800" b="1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2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3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TW" sz="2800" b="1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8168500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A807200-C4C1-934C-B15F-1CAEA18273FA}"/>
              </a:ext>
            </a:extLst>
          </p:cNvPr>
          <p:cNvSpPr/>
          <p:nvPr/>
        </p:nvSpPr>
        <p:spPr>
          <a:xfrm>
            <a:off x="6625470" y="4450870"/>
            <a:ext cx="1480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TW" sz="2800" dirty="0"/>
              <a:t>temp = </a:t>
            </a:r>
            <a:r>
              <a:rPr lang="en-TW" sz="2800" b="1" dirty="0">
                <a:solidFill>
                  <a:srgbClr val="0070C0"/>
                </a:solidFill>
              </a:rPr>
              <a:t>1</a:t>
            </a:r>
            <a:endParaRPr lang="en-TW" sz="2800" dirty="0">
              <a:latin typeface="Georgia" panose="02040502050405020303" pitchFamily="18" charset="0"/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184B0B40-44F5-274D-82D4-51EE99C9050F}"/>
              </a:ext>
            </a:extLst>
          </p:cNvPr>
          <p:cNvSpPr/>
          <p:nvPr/>
        </p:nvSpPr>
        <p:spPr>
          <a:xfrm flipH="1">
            <a:off x="2282513" y="3952525"/>
            <a:ext cx="3298890" cy="426720"/>
          </a:xfrm>
          <a:prstGeom prst="curvedDownArrow">
            <a:avLst>
              <a:gd name="adj1" fmla="val 41405"/>
              <a:gd name="adj2" fmla="val 1508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A33F6E2-FBD6-E244-BBC3-11F61E507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189122"/>
              </p:ext>
            </p:extLst>
          </p:nvPr>
        </p:nvGraphicFramePr>
        <p:xfrm>
          <a:off x="1025668" y="6230091"/>
          <a:ext cx="5077075" cy="4267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5415">
                  <a:extLst>
                    <a:ext uri="{9D8B030D-6E8A-4147-A177-3AD203B41FA5}">
                      <a16:colId xmlns:a16="http://schemas.microsoft.com/office/drawing/2014/main" val="2089803373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1594852392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2238307289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1008015727"/>
                    </a:ext>
                  </a:extLst>
                </a:gridCol>
                <a:gridCol w="1015415">
                  <a:extLst>
                    <a:ext uri="{9D8B030D-6E8A-4147-A177-3AD203B41FA5}">
                      <a16:colId xmlns:a16="http://schemas.microsoft.com/office/drawing/2014/main" val="32318384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0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TW" sz="2800" b="1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2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effectLst/>
                        </a:rPr>
                        <a:t>3</a:t>
                      </a:r>
                      <a:endParaRPr lang="en-TW" sz="2800" dirty="0"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TW" sz="2800" b="1" dirty="0">
                        <a:solidFill>
                          <a:srgbClr val="0070C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8168500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B502216-D6CB-AA41-B973-532271A672DF}"/>
              </a:ext>
            </a:extLst>
          </p:cNvPr>
          <p:cNvSpPr/>
          <p:nvPr/>
        </p:nvSpPr>
        <p:spPr>
          <a:xfrm>
            <a:off x="6625470" y="6158210"/>
            <a:ext cx="1480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TW" sz="2800" dirty="0"/>
              <a:t>temp = </a:t>
            </a:r>
            <a:r>
              <a:rPr lang="en-TW" sz="2800" b="1" dirty="0">
                <a:solidFill>
                  <a:srgbClr val="0070C0"/>
                </a:solidFill>
              </a:rPr>
              <a:t>1</a:t>
            </a:r>
            <a:endParaRPr lang="en-TW" sz="2800" dirty="0">
              <a:latin typeface="Georgia" panose="02040502050405020303" pitchFamily="18" charset="0"/>
            </a:endParaRP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97376E58-AA55-CD45-879F-26D98135FB48}"/>
              </a:ext>
            </a:extLst>
          </p:cNvPr>
          <p:cNvSpPr/>
          <p:nvPr/>
        </p:nvSpPr>
        <p:spPr>
          <a:xfrm flipH="1">
            <a:off x="5286969" y="5659865"/>
            <a:ext cx="1838226" cy="426720"/>
          </a:xfrm>
          <a:prstGeom prst="curvedDownArrow">
            <a:avLst>
              <a:gd name="adj1" fmla="val 41405"/>
              <a:gd name="adj2" fmla="val 1508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BB5B0E-8DEC-D643-B90A-6D73068ED295}"/>
              </a:ext>
            </a:extLst>
          </p:cNvPr>
          <p:cNvSpPr/>
          <p:nvPr/>
        </p:nvSpPr>
        <p:spPr>
          <a:xfrm>
            <a:off x="6657616" y="1977110"/>
            <a:ext cx="2379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TW" sz="2000" dirty="0"/>
              <a:t>i.e., set temp = arr[1]</a:t>
            </a:r>
            <a:endParaRPr lang="en-TW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35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0FF4-7C67-E64A-8BEC-033428C8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Swapping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60764-57E3-2C4C-92A2-409AEA1B5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order to swap one variable with another in an array </a:t>
            </a:r>
          </a:p>
          <a:p>
            <a:pPr lvl="1"/>
            <a:r>
              <a:rPr lang="en-US" sz="2800" dirty="0"/>
              <a:t>Back-up variable #1 (the one that will be overwritten first) into a temporary variable </a:t>
            </a:r>
          </a:p>
          <a:p>
            <a:pPr lvl="1"/>
            <a:r>
              <a:rPr lang="en-US" sz="2800" dirty="0"/>
              <a:t>Overwrite variable #1 with the value of variable #2 </a:t>
            </a:r>
          </a:p>
          <a:p>
            <a:pPr lvl="1"/>
            <a:r>
              <a:rPr lang="en-US" sz="2800" dirty="0"/>
              <a:t>Use the temporary variable to overwrite the value of variable #2 with the original value of variable #1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int temp = array[ </a:t>
            </a:r>
            <a:r>
              <a:rPr lang="en-US" sz="2800" dirty="0" err="1"/>
              <a:t>i</a:t>
            </a:r>
            <a:r>
              <a:rPr lang="en-US" sz="2800" dirty="0"/>
              <a:t> ]; </a:t>
            </a:r>
          </a:p>
          <a:p>
            <a:pPr marL="457200" lvl="1" indent="0">
              <a:buNone/>
            </a:pPr>
            <a:r>
              <a:rPr lang="en-US" sz="2800" dirty="0"/>
              <a:t>array[ </a:t>
            </a:r>
            <a:r>
              <a:rPr lang="en-US" sz="2800" dirty="0" err="1"/>
              <a:t>i</a:t>
            </a:r>
            <a:r>
              <a:rPr lang="en-US" sz="2800" dirty="0"/>
              <a:t> ] = array[ random ]; </a:t>
            </a:r>
          </a:p>
          <a:p>
            <a:pPr marL="457200" lvl="1" indent="0">
              <a:buNone/>
            </a:pPr>
            <a:r>
              <a:rPr lang="en-US" sz="2800" dirty="0"/>
              <a:t>array[ random ] = temp;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6B3D6-55CE-6A4A-8029-F68C6B57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28707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31AF-03BF-1F43-8911-57BB06D2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Monte Carlo method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B864D-6292-B24C-8CDF-958F9BC69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it is complicated to work out precise mathematical formulae which describe how a system works </a:t>
            </a:r>
          </a:p>
          <a:p>
            <a:r>
              <a:rPr lang="en-US" dirty="0"/>
              <a:t>The lazier solution is simply to model the system and run the simulation many times </a:t>
            </a:r>
            <a:r>
              <a:rPr lang="en-US" b="1" dirty="0">
                <a:solidFill>
                  <a:srgbClr val="FF0000"/>
                </a:solidFill>
              </a:rPr>
              <a:t>randomly</a:t>
            </a:r>
            <a:r>
              <a:rPr lang="en-US" dirty="0"/>
              <a:t> </a:t>
            </a:r>
          </a:p>
          <a:p>
            <a:r>
              <a:rPr lang="en-US" dirty="0"/>
              <a:t>You base the probability on what you observe, letting the simulation do the hard work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680A6-387B-ED47-8836-97673420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57</a:t>
            </a:fld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2B46D-9DBD-5B4B-B646-2DB4F6AB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29" y="3879667"/>
            <a:ext cx="3223287" cy="25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12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04B3-97C4-F34F-95E3-C6F51CE7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Monte Carlo method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EE674-AF28-A549-AF1E-CE1A8CC20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the value for </a:t>
            </a:r>
            <a:r>
              <a:rPr lang="en-US" b="1" dirty="0">
                <a:solidFill>
                  <a:srgbClr val="FF0000"/>
                </a:solidFill>
              </a:rPr>
              <a:t>PI</a:t>
            </a:r>
            <a:r>
              <a:rPr lang="en-US" dirty="0"/>
              <a:t> can be calculated using a Monte Carlo method </a:t>
            </a:r>
          </a:p>
          <a:p>
            <a:r>
              <a:rPr lang="en-US" dirty="0"/>
              <a:t>Draw a square on the ground and inscribe a circle in it </a:t>
            </a:r>
          </a:p>
          <a:p>
            <a:r>
              <a:rPr lang="en-US" dirty="0"/>
              <a:t>Scatter some grains of rice randomly throughout the square (or count rain drops falling into it etc.) </a:t>
            </a:r>
          </a:p>
          <a:p>
            <a:r>
              <a:rPr lang="en-US" dirty="0"/>
              <a:t>The ratio of grains of rice in the square to grains of rice in the circle will be the ratio of their areas, or </a:t>
            </a:r>
            <a:r>
              <a:rPr lang="en-US" b="1" dirty="0">
                <a:solidFill>
                  <a:srgbClr val="FF0000"/>
                </a:solidFill>
              </a:rPr>
              <a:t>PI/4</a:t>
            </a:r>
            <a:r>
              <a:rPr lang="en-US" dirty="0"/>
              <a:t>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177F-5F68-AD4C-BA17-811F5C80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58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3D6B2-177C-F945-9D63-DBA2854F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23" y="4691125"/>
            <a:ext cx="1439553" cy="1484539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B594239-5053-E346-9FD2-984731403E49}"/>
              </a:ext>
            </a:extLst>
          </p:cNvPr>
          <p:cNvSpPr/>
          <p:nvPr/>
        </p:nvSpPr>
        <p:spPr>
          <a:xfrm>
            <a:off x="3218214" y="5108030"/>
            <a:ext cx="1128155" cy="650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C6A5BE-FB84-7540-9A63-90E5CAF9AD2A}"/>
              </a:ext>
            </a:extLst>
          </p:cNvPr>
          <p:cNvSpPr/>
          <p:nvPr/>
        </p:nvSpPr>
        <p:spPr>
          <a:xfrm>
            <a:off x="4714507" y="4766534"/>
            <a:ext cx="1436918" cy="14001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11348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C60A-1846-4C46-BC6A-CEB8FAFC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 Linear Search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68804-3EE9-7E46-BA7E-4228D845D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find an item in an array, start at the beginning and check every item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public int search (int </a:t>
            </a:r>
            <a:r>
              <a:rPr lang="en-US" sz="2800" dirty="0" err="1"/>
              <a:t>searchKey</a:t>
            </a:r>
            <a:r>
              <a:rPr lang="en-US" sz="2800" dirty="0"/>
              <a:t>) { </a:t>
            </a:r>
          </a:p>
          <a:p>
            <a:pPr marL="914400" lvl="2" indent="0">
              <a:buNone/>
            </a:pPr>
            <a:r>
              <a:rPr lang="en-US" sz="2800" dirty="0"/>
              <a:t>for(int j = 0; j &lt; </a:t>
            </a:r>
            <a:r>
              <a:rPr lang="en-US" sz="2800" dirty="0" err="1"/>
              <a:t>array.length</a:t>
            </a:r>
            <a:r>
              <a:rPr lang="en-US" sz="2800" dirty="0"/>
              <a:t>; </a:t>
            </a:r>
            <a:r>
              <a:rPr lang="en-US" sz="2800" dirty="0" err="1"/>
              <a:t>j++</a:t>
            </a:r>
            <a:r>
              <a:rPr lang="en-US" sz="2800" dirty="0"/>
              <a:t>) { </a:t>
            </a:r>
          </a:p>
          <a:p>
            <a:pPr marL="1371600" lvl="3" indent="0">
              <a:buNone/>
            </a:pPr>
            <a:r>
              <a:rPr lang="en-US" sz="2800" dirty="0"/>
              <a:t>if(array[j] == </a:t>
            </a:r>
            <a:r>
              <a:rPr lang="en-US" sz="2800" dirty="0" err="1"/>
              <a:t>searchKey</a:t>
            </a:r>
            <a:r>
              <a:rPr lang="en-US" sz="2800" dirty="0"/>
              <a:t>) { </a:t>
            </a:r>
          </a:p>
          <a:p>
            <a:pPr marL="1828800" lvl="4" indent="0">
              <a:buNone/>
            </a:pPr>
            <a:r>
              <a:rPr lang="en-US" sz="2800" dirty="0"/>
              <a:t>return j; </a:t>
            </a:r>
          </a:p>
          <a:p>
            <a:pPr marL="1371600" lvl="3" indent="0">
              <a:buNone/>
            </a:pPr>
            <a:r>
              <a:rPr lang="en-US" sz="2800" dirty="0"/>
              <a:t>} </a:t>
            </a:r>
          </a:p>
          <a:p>
            <a:pPr marL="914400" lvl="2" indent="0">
              <a:buNone/>
            </a:pPr>
            <a:r>
              <a:rPr lang="en-US" sz="2800" dirty="0"/>
              <a:t>} </a:t>
            </a:r>
          </a:p>
          <a:p>
            <a:pPr marL="914400" lvl="2" indent="0">
              <a:buNone/>
            </a:pPr>
            <a:r>
              <a:rPr lang="en-US" sz="2800" dirty="0"/>
              <a:t>return null;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C2952-72C3-4444-B1D1-C8BD3DA1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59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F08F42-EB79-3E4C-A868-8CCC1673A6B8}"/>
              </a:ext>
            </a:extLst>
          </p:cNvPr>
          <p:cNvSpPr/>
          <p:nvPr/>
        </p:nvSpPr>
        <p:spPr>
          <a:xfrm>
            <a:off x="1531915" y="3429000"/>
            <a:ext cx="6329549" cy="13567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BF936-AA15-334B-B03A-D085DBF31101}"/>
              </a:ext>
            </a:extLst>
          </p:cNvPr>
          <p:cNvSpPr txBox="1"/>
          <p:nvPr/>
        </p:nvSpPr>
        <p:spPr>
          <a:xfrm>
            <a:off x="3884863" y="4262536"/>
            <a:ext cx="4085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i="1" dirty="0">
                <a:solidFill>
                  <a:srgbClr val="FF0000"/>
                </a:solidFill>
              </a:rPr>
              <a:t>// searchKey is in array[]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B1ADA-3200-B849-9979-8A338988E548}"/>
              </a:ext>
            </a:extLst>
          </p:cNvPr>
          <p:cNvSpPr/>
          <p:nvPr/>
        </p:nvSpPr>
        <p:spPr>
          <a:xfrm>
            <a:off x="1161800" y="5182157"/>
            <a:ext cx="6699664" cy="660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D2F05-88D6-3E4E-9833-1387BDB78224}"/>
              </a:ext>
            </a:extLst>
          </p:cNvPr>
          <p:cNvSpPr txBox="1"/>
          <p:nvPr/>
        </p:nvSpPr>
        <p:spPr>
          <a:xfrm>
            <a:off x="3170712" y="5309443"/>
            <a:ext cx="4607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i="1" dirty="0">
                <a:solidFill>
                  <a:srgbClr val="FF0000"/>
                </a:solidFill>
              </a:rPr>
              <a:t>// searchKey is NOT in array[]</a:t>
            </a:r>
          </a:p>
        </p:txBody>
      </p:sp>
    </p:spTree>
    <p:extLst>
      <p:ext uri="{BB962C8B-B14F-4D97-AF65-F5344CB8AC3E}">
        <p14:creationId xmlns:p14="http://schemas.microsoft.com/office/powerpoint/2010/main" val="43820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E98C-7BF8-454A-BC03-AD76676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40EDD-C90A-F549-82FC-74BB6586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Important: </a:t>
            </a:r>
          </a:p>
          <a:p>
            <a:pPr lvl="1"/>
            <a:r>
              <a:rPr lang="en-US" sz="2800" dirty="0"/>
              <a:t>The slots are numbered sequentially </a:t>
            </a:r>
            <a:r>
              <a:rPr lang="en-US" sz="2800" b="1" dirty="0">
                <a:solidFill>
                  <a:srgbClr val="FF0000"/>
                </a:solidFill>
              </a:rPr>
              <a:t>starting at zero</a:t>
            </a:r>
            <a:r>
              <a:rPr lang="en-US" sz="2800" dirty="0"/>
              <a:t>. </a:t>
            </a:r>
          </a:p>
          <a:p>
            <a:pPr lvl="1"/>
            <a:r>
              <a:rPr lang="en-US" sz="2800" dirty="0"/>
              <a:t>If there are </a:t>
            </a:r>
            <a:r>
              <a:rPr lang="en-US" sz="2800" b="1" dirty="0"/>
              <a:t>N slots </a:t>
            </a:r>
            <a:r>
              <a:rPr lang="en-US" sz="2800" dirty="0"/>
              <a:t>in an array, the indexes will be </a:t>
            </a:r>
            <a:r>
              <a:rPr lang="en-US" sz="2800" b="1" dirty="0">
                <a:solidFill>
                  <a:srgbClr val="FF0000"/>
                </a:solidFill>
              </a:rPr>
              <a:t>0 through N-1</a:t>
            </a:r>
            <a:r>
              <a:rPr lang="en-US" sz="2800" b="1" dirty="0"/>
              <a:t> </a:t>
            </a:r>
          </a:p>
          <a:p>
            <a:pPr lvl="1"/>
            <a:r>
              <a:rPr lang="en-US" sz="2800" dirty="0"/>
              <a:t>If you write a for loop cycling through all of the slots in an array, make sure it </a:t>
            </a:r>
            <a:r>
              <a:rPr lang="en-US" sz="2800" b="1" dirty="0"/>
              <a:t>stops at N-1 </a:t>
            </a:r>
            <a:endParaRPr lang="en-TW" dirty="0"/>
          </a:p>
          <a:p>
            <a:r>
              <a:rPr lang="en-TW" dirty="0"/>
              <a:t>Example.</a:t>
            </a:r>
          </a:p>
          <a:p>
            <a:pPr marL="457200" lvl="1" indent="0">
              <a:buNone/>
            </a:pPr>
            <a:r>
              <a:rPr lang="en-US" sz="2800" dirty="0"/>
              <a:t>public static void </a:t>
            </a:r>
            <a:r>
              <a:rPr lang="en-US" sz="2800" dirty="0" err="1"/>
              <a:t>printArray</a:t>
            </a:r>
            <a:r>
              <a:rPr lang="en-US" sz="2800" dirty="0"/>
              <a:t> (String </a:t>
            </a:r>
            <a:r>
              <a:rPr lang="en-US" sz="2800" dirty="0" err="1"/>
              <a:t>arr</a:t>
            </a:r>
            <a:r>
              <a:rPr lang="en-US" sz="2800" dirty="0"/>
              <a:t>) { </a:t>
            </a:r>
          </a:p>
          <a:p>
            <a:pPr marL="914400" lvl="2" indent="0">
              <a:buNone/>
            </a:pPr>
            <a:r>
              <a:rPr lang="en-US" sz="2800" dirty="0"/>
              <a:t>for(int </a:t>
            </a:r>
            <a:r>
              <a:rPr lang="en-US" sz="2800" dirty="0" err="1"/>
              <a:t>i</a:t>
            </a:r>
            <a:r>
              <a:rPr lang="en-US" sz="2800" dirty="0"/>
              <a:t> = 0;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&lt;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arr.length</a:t>
            </a:r>
            <a:r>
              <a:rPr lang="en-US" sz="2800" dirty="0"/>
              <a:t>; </a:t>
            </a:r>
            <a:r>
              <a:rPr lang="en-US" sz="2800" dirty="0" err="1"/>
              <a:t>i</a:t>
            </a:r>
            <a:r>
              <a:rPr lang="en-US" sz="2800" dirty="0"/>
              <a:t>++) { </a:t>
            </a:r>
          </a:p>
          <a:p>
            <a:pPr marL="1371600" lvl="3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</a:t>
            </a:r>
            <a:r>
              <a:rPr lang="en-US" sz="2800" b="1" dirty="0" err="1">
                <a:solidFill>
                  <a:srgbClr val="FF0000"/>
                </a:solidFill>
              </a:rPr>
              <a:t>arr</a:t>
            </a:r>
            <a:r>
              <a:rPr lang="en-US" sz="2800" b="1" dirty="0">
                <a:solidFill>
                  <a:srgbClr val="FF0000"/>
                </a:solidFill>
              </a:rPr>
              <a:t>[</a:t>
            </a:r>
            <a:r>
              <a:rPr lang="en-US" sz="2800" b="1" dirty="0" err="1">
                <a:solidFill>
                  <a:srgbClr val="FF0000"/>
                </a:solidFill>
              </a:rPr>
              <a:t>i</a:t>
            </a:r>
            <a:r>
              <a:rPr lang="en-US" sz="2800" b="1" dirty="0">
                <a:solidFill>
                  <a:srgbClr val="FF0000"/>
                </a:solidFill>
              </a:rPr>
              <a:t>]</a:t>
            </a:r>
            <a:r>
              <a:rPr lang="en-US" sz="2800" dirty="0"/>
              <a:t>); </a:t>
            </a:r>
          </a:p>
          <a:p>
            <a:pPr marL="914400" lvl="2" indent="0">
              <a:buNone/>
            </a:pPr>
            <a:r>
              <a:rPr lang="en-US" sz="2800" dirty="0"/>
              <a:t>}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  <a:endParaRPr lang="en-TW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EA6B2-FCA5-5A43-81E1-41054C5D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2A87B-F799-2640-98BB-BB8CC7D7C134}"/>
              </a:ext>
            </a:extLst>
          </p:cNvPr>
          <p:cNvSpPr/>
          <p:nvPr/>
        </p:nvSpPr>
        <p:spPr>
          <a:xfrm>
            <a:off x="2505468" y="5880811"/>
            <a:ext cx="5694316" cy="5232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// </a:t>
            </a:r>
            <a:r>
              <a:rPr lang="en-US" sz="2800" b="1" dirty="0" err="1">
                <a:solidFill>
                  <a:srgbClr val="FF0000"/>
                </a:solidFill>
              </a:rPr>
              <a:t>arr.length</a:t>
            </a:r>
            <a:r>
              <a:rPr lang="en-US" sz="2800" b="1" dirty="0">
                <a:solidFill>
                  <a:srgbClr val="FF0000"/>
                </a:solidFill>
              </a:rPr>
              <a:t> is the length of array </a:t>
            </a:r>
            <a:r>
              <a:rPr lang="en-US" sz="2800" b="1" dirty="0" err="1">
                <a:solidFill>
                  <a:srgbClr val="FF0000"/>
                </a:solidFill>
              </a:rPr>
              <a:t>arr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599534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1FD2-373E-4547-AE1A-B0653550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Counting matches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154DA-0709-B644-BE43-6FB3C4A70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 the number of items with a </a:t>
            </a:r>
            <a:r>
              <a:rPr lang="en-US" dirty="0" err="1"/>
              <a:t>searchKey</a:t>
            </a:r>
            <a:r>
              <a:rPr lang="en-US" dirty="0"/>
              <a:t> greater than a specified threshold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public int </a:t>
            </a:r>
            <a:r>
              <a:rPr lang="en-US" sz="2800" dirty="0" err="1"/>
              <a:t>countMatches</a:t>
            </a:r>
            <a:r>
              <a:rPr lang="en-US" sz="2800" dirty="0"/>
              <a:t> (int threshold) { </a:t>
            </a:r>
          </a:p>
          <a:p>
            <a:pPr marL="914400" lvl="2" indent="0">
              <a:buNone/>
            </a:pPr>
            <a:r>
              <a:rPr lang="en-US" sz="2800" dirty="0"/>
              <a:t>int count = 0; </a:t>
            </a:r>
          </a:p>
          <a:p>
            <a:pPr marL="914400" lvl="2" indent="0">
              <a:buNone/>
            </a:pPr>
            <a:r>
              <a:rPr lang="en-US" sz="2800" dirty="0"/>
              <a:t>for(j = 0; j &lt; </a:t>
            </a:r>
            <a:r>
              <a:rPr lang="en-US" sz="2800" dirty="0" err="1"/>
              <a:t>array.length</a:t>
            </a:r>
            <a:r>
              <a:rPr lang="en-US" sz="2800" dirty="0"/>
              <a:t>; </a:t>
            </a:r>
            <a:r>
              <a:rPr lang="en-US" sz="2800" dirty="0" err="1"/>
              <a:t>j++</a:t>
            </a:r>
            <a:r>
              <a:rPr lang="en-US" sz="2800" dirty="0"/>
              <a:t>) { </a:t>
            </a:r>
          </a:p>
          <a:p>
            <a:pPr marL="1371600" lvl="3" indent="0">
              <a:buNone/>
            </a:pPr>
            <a:r>
              <a:rPr lang="en-US" sz="2800" dirty="0"/>
              <a:t>if(array[j] &gt; threshold){ </a:t>
            </a:r>
          </a:p>
          <a:p>
            <a:pPr marL="1828800" lvl="4" indent="0">
              <a:buNone/>
            </a:pPr>
            <a:r>
              <a:rPr lang="en-US" sz="2800" dirty="0"/>
              <a:t>count++; </a:t>
            </a:r>
          </a:p>
          <a:p>
            <a:pPr marL="1371600" lvl="3" indent="0">
              <a:buNone/>
            </a:pPr>
            <a:r>
              <a:rPr lang="en-US" sz="2800" dirty="0"/>
              <a:t>} </a:t>
            </a:r>
          </a:p>
          <a:p>
            <a:pPr marL="914400" lvl="2" indent="0">
              <a:buNone/>
            </a:pPr>
            <a:r>
              <a:rPr lang="en-US" sz="2800" dirty="0"/>
              <a:t>} </a:t>
            </a:r>
          </a:p>
          <a:p>
            <a:pPr marL="914400" lvl="2" indent="0">
              <a:buNone/>
            </a:pPr>
            <a:r>
              <a:rPr lang="en-US" sz="2800" dirty="0"/>
              <a:t>return count;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6DD2-22A0-3B4B-80F2-E4E1F06D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60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742C32-5165-2640-938C-3AA1EB24CDD1}"/>
              </a:ext>
            </a:extLst>
          </p:cNvPr>
          <p:cNvSpPr/>
          <p:nvPr/>
        </p:nvSpPr>
        <p:spPr>
          <a:xfrm>
            <a:off x="1543790" y="3785260"/>
            <a:ext cx="7018319" cy="13567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F38EE-65A5-AF4B-890F-AC2ACD2FADE7}"/>
              </a:ext>
            </a:extLst>
          </p:cNvPr>
          <p:cNvSpPr txBox="1"/>
          <p:nvPr/>
        </p:nvSpPr>
        <p:spPr>
          <a:xfrm>
            <a:off x="3199953" y="4618796"/>
            <a:ext cx="5532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i="1" dirty="0">
                <a:solidFill>
                  <a:srgbClr val="FF0000"/>
                </a:solidFill>
              </a:rPr>
              <a:t>// </a:t>
            </a:r>
            <a:r>
              <a:rPr lang="en-US" sz="2800" i="1" dirty="0">
                <a:solidFill>
                  <a:srgbClr val="FF0000"/>
                </a:solidFill>
              </a:rPr>
              <a:t>greater than a specified threshold</a:t>
            </a:r>
            <a:endParaRPr lang="en-TW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970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F5B0-0E0E-114D-8B21-FEEA96C0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Finding the Maximum or Minimum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AE84-0376-7F45-A8E5-AC4B13049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Algorithm: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Step1. </a:t>
            </a:r>
            <a:r>
              <a:rPr lang="en-US" sz="2800" dirty="0"/>
              <a:t>Initialize a candidate with the starting element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Step2. </a:t>
            </a:r>
            <a:r>
              <a:rPr lang="en-US" sz="2800" dirty="0"/>
              <a:t>Compare candidate with remaining elements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Step3. </a:t>
            </a:r>
            <a:r>
              <a:rPr lang="en-US" sz="2800" dirty="0"/>
              <a:t>Update it if you find a larger or smaller value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C09E7-08F0-6E4E-83C3-A9A2645D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5962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E0C7-424B-7948-9BC0-3B32F081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Find Biggest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A01C-A0CD-494A-BA61-38147B82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biggest value in the array </a:t>
            </a:r>
          </a:p>
          <a:p>
            <a:r>
              <a:rPr lang="en-US" dirty="0"/>
              <a:t>Go through every element and track biggest found so far </a:t>
            </a:r>
          </a:p>
          <a:p>
            <a:pPr marL="457200" lvl="1" indent="0">
              <a:buNone/>
            </a:pPr>
            <a:r>
              <a:rPr lang="en-US" sz="2800" dirty="0"/>
              <a:t>public int </a:t>
            </a:r>
            <a:r>
              <a:rPr lang="en-US" sz="2800" dirty="0" err="1"/>
              <a:t>findMax</a:t>
            </a:r>
            <a:r>
              <a:rPr lang="en-US" sz="2800" dirty="0"/>
              <a:t>() { </a:t>
            </a:r>
          </a:p>
          <a:p>
            <a:pPr marL="914400" lvl="2" indent="0">
              <a:buNone/>
            </a:pPr>
            <a:r>
              <a:rPr lang="en-US" sz="2800" dirty="0"/>
              <a:t>int </a:t>
            </a:r>
            <a:r>
              <a:rPr lang="en-US" sz="2800" dirty="0" err="1"/>
              <a:t>biggestSoFar</a:t>
            </a:r>
            <a:r>
              <a:rPr lang="en-US" sz="2800" dirty="0"/>
              <a:t> = array[0]; </a:t>
            </a:r>
          </a:p>
          <a:p>
            <a:pPr marL="914400" lvl="2" indent="0">
              <a:buNone/>
            </a:pPr>
            <a:r>
              <a:rPr lang="en-US" sz="2800" dirty="0"/>
              <a:t>for(int j = 1; j &lt; </a:t>
            </a:r>
            <a:r>
              <a:rPr lang="en-US" sz="2800" dirty="0" err="1"/>
              <a:t>array.length</a:t>
            </a:r>
            <a:r>
              <a:rPr lang="en-US" sz="2800" dirty="0"/>
              <a:t>; </a:t>
            </a:r>
            <a:r>
              <a:rPr lang="en-US" sz="2800" dirty="0" err="1"/>
              <a:t>j++</a:t>
            </a:r>
            <a:r>
              <a:rPr lang="en-US" sz="2800" dirty="0"/>
              <a:t>){ </a:t>
            </a:r>
          </a:p>
          <a:p>
            <a:pPr marL="1371600" lvl="3" indent="0">
              <a:buNone/>
            </a:pPr>
            <a:r>
              <a:rPr lang="en-US" sz="2800" dirty="0"/>
              <a:t>if(array[j] &gt; </a:t>
            </a:r>
            <a:r>
              <a:rPr lang="en-US" sz="2800" dirty="0" err="1"/>
              <a:t>biggestSoFar</a:t>
            </a:r>
            <a:r>
              <a:rPr lang="en-US" sz="2800" dirty="0"/>
              <a:t>){ </a:t>
            </a:r>
          </a:p>
          <a:p>
            <a:pPr marL="1828800" lvl="4" indent="0">
              <a:buNone/>
            </a:pPr>
            <a:r>
              <a:rPr lang="en-US" sz="2800" dirty="0" err="1"/>
              <a:t>biggestSoFar</a:t>
            </a:r>
            <a:r>
              <a:rPr lang="en-US" sz="2800" dirty="0"/>
              <a:t> = array[j]; </a:t>
            </a:r>
          </a:p>
          <a:p>
            <a:pPr marL="1371600" lvl="3" indent="0">
              <a:buNone/>
            </a:pPr>
            <a:r>
              <a:rPr lang="en-US" sz="2800" dirty="0"/>
              <a:t>} </a:t>
            </a:r>
          </a:p>
          <a:p>
            <a:pPr marL="914400" lvl="2" indent="0">
              <a:buNone/>
            </a:pPr>
            <a:r>
              <a:rPr lang="en-US" sz="2800" dirty="0"/>
              <a:t>} </a:t>
            </a:r>
          </a:p>
          <a:p>
            <a:pPr marL="914400" lvl="2" indent="0">
              <a:buNone/>
            </a:pPr>
            <a:r>
              <a:rPr lang="en-US" sz="2800" dirty="0"/>
              <a:t>return </a:t>
            </a:r>
            <a:r>
              <a:rPr lang="en-US" sz="2800" dirty="0" err="1"/>
              <a:t>biggestSoFar</a:t>
            </a:r>
            <a:r>
              <a:rPr lang="en-US" sz="2800" dirty="0"/>
              <a:t>;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C876D-49BF-C84D-ABEA-1AD4AA23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23551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E0C7-424B-7948-9BC0-3B32F081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Find Biggest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A01C-A0CD-494A-BA61-38147B82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biggest value in the array </a:t>
            </a:r>
          </a:p>
          <a:p>
            <a:r>
              <a:rPr lang="en-US" dirty="0"/>
              <a:t>Go through every element and track biggest found so far </a:t>
            </a:r>
          </a:p>
          <a:p>
            <a:pPr marL="457200" lvl="1" indent="0">
              <a:buNone/>
            </a:pPr>
            <a:r>
              <a:rPr lang="en-US" sz="2800" dirty="0"/>
              <a:t>public int </a:t>
            </a:r>
            <a:r>
              <a:rPr lang="en-US" sz="2800" dirty="0" err="1"/>
              <a:t>findMax</a:t>
            </a:r>
            <a:r>
              <a:rPr lang="en-US" sz="2800" dirty="0"/>
              <a:t>() { </a:t>
            </a:r>
          </a:p>
          <a:p>
            <a:pPr marL="914400" lvl="2" indent="0">
              <a:buNone/>
            </a:pPr>
            <a:r>
              <a:rPr lang="en-US" sz="2800" dirty="0"/>
              <a:t>int </a:t>
            </a:r>
            <a:r>
              <a:rPr lang="en-US" sz="2800" dirty="0" err="1"/>
              <a:t>biggestSoFar</a:t>
            </a:r>
            <a:r>
              <a:rPr lang="en-US" sz="2800" dirty="0"/>
              <a:t> = array[0]; </a:t>
            </a:r>
          </a:p>
          <a:p>
            <a:pPr marL="914400" lvl="2" indent="0">
              <a:buNone/>
            </a:pPr>
            <a:r>
              <a:rPr lang="en-US" sz="2800" dirty="0"/>
              <a:t>for(int j = 1; j &lt; </a:t>
            </a:r>
            <a:r>
              <a:rPr lang="en-US" sz="2800" dirty="0" err="1"/>
              <a:t>array.length</a:t>
            </a:r>
            <a:r>
              <a:rPr lang="en-US" sz="2800" dirty="0"/>
              <a:t>; </a:t>
            </a:r>
            <a:r>
              <a:rPr lang="en-US" sz="2800" dirty="0" err="1"/>
              <a:t>j++</a:t>
            </a:r>
            <a:r>
              <a:rPr lang="en-US" sz="2800" dirty="0"/>
              <a:t>){ </a:t>
            </a:r>
          </a:p>
          <a:p>
            <a:pPr marL="1371600" lvl="3" indent="0">
              <a:buNone/>
            </a:pPr>
            <a:r>
              <a:rPr lang="en-US" sz="2800" dirty="0"/>
              <a:t>if(array[j] &gt; </a:t>
            </a:r>
            <a:r>
              <a:rPr lang="en-US" sz="2800" dirty="0" err="1"/>
              <a:t>biggestSoFar</a:t>
            </a:r>
            <a:r>
              <a:rPr lang="en-US" sz="2800" dirty="0"/>
              <a:t>){ </a:t>
            </a:r>
          </a:p>
          <a:p>
            <a:pPr marL="1828800" lvl="4" indent="0">
              <a:buNone/>
            </a:pPr>
            <a:r>
              <a:rPr lang="en-US" sz="2800" dirty="0" err="1"/>
              <a:t>biggestSoFar</a:t>
            </a:r>
            <a:r>
              <a:rPr lang="en-US" sz="2800" dirty="0"/>
              <a:t> = array[j]; </a:t>
            </a:r>
          </a:p>
          <a:p>
            <a:pPr marL="1371600" lvl="3" indent="0">
              <a:buNone/>
            </a:pPr>
            <a:r>
              <a:rPr lang="en-US" sz="2800" dirty="0"/>
              <a:t>} </a:t>
            </a:r>
          </a:p>
          <a:p>
            <a:pPr marL="914400" lvl="2" indent="0">
              <a:buNone/>
            </a:pPr>
            <a:r>
              <a:rPr lang="en-US" sz="2800" dirty="0"/>
              <a:t>} </a:t>
            </a:r>
          </a:p>
          <a:p>
            <a:pPr marL="914400" lvl="2" indent="0">
              <a:buNone/>
            </a:pPr>
            <a:r>
              <a:rPr lang="en-US" sz="2800" dirty="0"/>
              <a:t>return </a:t>
            </a:r>
            <a:r>
              <a:rPr lang="en-US" sz="2800" dirty="0" err="1"/>
              <a:t>biggestSoFar</a:t>
            </a:r>
            <a:r>
              <a:rPr lang="en-US" sz="2800" dirty="0"/>
              <a:t>;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C876D-49BF-C84D-ABEA-1AD4AA23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63</a:t>
            </a:fld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C738A4-FE53-C946-99E4-F117B9F95903}"/>
              </a:ext>
            </a:extLst>
          </p:cNvPr>
          <p:cNvSpPr/>
          <p:nvPr/>
        </p:nvSpPr>
        <p:spPr>
          <a:xfrm>
            <a:off x="5921228" y="2188903"/>
            <a:ext cx="3123062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Step1. </a:t>
            </a:r>
            <a:r>
              <a:rPr lang="en-US" sz="2000" dirty="0"/>
              <a:t>Initialize a candidate with the starting element</a:t>
            </a:r>
            <a:endParaRPr lang="en-TW" sz="2000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8601A61-B68C-4B4B-BF16-C889E9410B7E}"/>
              </a:ext>
            </a:extLst>
          </p:cNvPr>
          <p:cNvSpPr/>
          <p:nvPr/>
        </p:nvSpPr>
        <p:spPr>
          <a:xfrm>
            <a:off x="5354553" y="2624447"/>
            <a:ext cx="451262" cy="2968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5AEEB6-8B18-4941-87BF-F50EF216AB24}"/>
              </a:ext>
            </a:extLst>
          </p:cNvPr>
          <p:cNvSpPr/>
          <p:nvPr/>
        </p:nvSpPr>
        <p:spPr>
          <a:xfrm>
            <a:off x="6069521" y="3253326"/>
            <a:ext cx="2974769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Step2. </a:t>
            </a:r>
            <a:r>
              <a:rPr lang="en-US" sz="2000" dirty="0"/>
              <a:t>Compare candidate with remaining elements</a:t>
            </a:r>
            <a:endParaRPr lang="en-TW" sz="2000" dirty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01F4C72C-4BAF-4747-9495-5ECD69428FAF}"/>
              </a:ext>
            </a:extLst>
          </p:cNvPr>
          <p:cNvSpPr/>
          <p:nvPr/>
        </p:nvSpPr>
        <p:spPr>
          <a:xfrm>
            <a:off x="5570089" y="3494452"/>
            <a:ext cx="451262" cy="2968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20C687-43AE-CE48-BB2F-00E6770C4430}"/>
              </a:ext>
            </a:extLst>
          </p:cNvPr>
          <p:cNvSpPr/>
          <p:nvPr/>
        </p:nvSpPr>
        <p:spPr>
          <a:xfrm>
            <a:off x="4086890" y="4841601"/>
            <a:ext cx="4457853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Step3. </a:t>
            </a:r>
            <a:r>
              <a:rPr lang="en-US" sz="2000" dirty="0"/>
              <a:t>Update it if you find a larger value</a:t>
            </a:r>
            <a:endParaRPr lang="en-TW" sz="2000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F454CCC3-6947-2E42-81AA-E532DB20A535}"/>
              </a:ext>
            </a:extLst>
          </p:cNvPr>
          <p:cNvSpPr/>
          <p:nvPr/>
        </p:nvSpPr>
        <p:spPr>
          <a:xfrm rot="5400000">
            <a:off x="4009701" y="4385875"/>
            <a:ext cx="451262" cy="2968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20402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8879-6F68-E345-8C2C-D88D5C11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Inserting into an Array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3EDBF-117A-5C4E-BD53-F2EC3852BD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Arrays have fixed size and will usually will not be filled to capacity </a:t>
                </a:r>
              </a:p>
              <a:p>
                <a:r>
                  <a:rPr lang="en-US" dirty="0"/>
                  <a:t>Some slots will be filled whereas others will be empty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[4 6 2 7 9 8 __ __ __ __ __]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When a new element is added, it makes sense to add it to the next available </a:t>
                </a:r>
                <a:r>
                  <a:rPr lang="en-US" b="1" dirty="0">
                    <a:solidFill>
                      <a:srgbClr val="FF0000"/>
                    </a:solidFill>
                  </a:rPr>
                  <a:t>free slot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E3EDBF-117A-5C4E-BD53-F2EC3852B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87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EF016-CD56-2248-A37F-C21428A9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56308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2383-89F9-554A-8783-FBB22C11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Inserting into an Array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26C5A-B64D-C04C-9FD5-AF3355466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know how many elements are in the array then we know what the next available slot number is </a:t>
            </a:r>
          </a:p>
          <a:p>
            <a:r>
              <a:rPr lang="en-US" dirty="0"/>
              <a:t>We use a variable to track how many elements are currently in the array </a:t>
            </a:r>
          </a:p>
          <a:p>
            <a:r>
              <a:rPr lang="en-US" dirty="0"/>
              <a:t>For example, if </a:t>
            </a:r>
            <a:r>
              <a:rPr lang="en-US" dirty="0" err="1"/>
              <a:t>dataSize</a:t>
            </a:r>
            <a:r>
              <a:rPr lang="en-US" dirty="0"/>
              <a:t> = 6 this means there are six elements in the array and the next available slot will be the seventh slot, namely data[6]</a:t>
            </a:r>
          </a:p>
          <a:p>
            <a:pPr lvl="1"/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final int LENGTH = 100; </a:t>
            </a:r>
          </a:p>
          <a:p>
            <a:pPr marL="457200" lvl="1" indent="0">
              <a:buNone/>
            </a:pPr>
            <a:r>
              <a:rPr lang="en-US" sz="2800" dirty="0"/>
              <a:t>double[] data = new double[LENGTH]; </a:t>
            </a:r>
          </a:p>
          <a:p>
            <a:pPr marL="457200" lvl="1" indent="0">
              <a:buNone/>
            </a:pPr>
            <a:r>
              <a:rPr lang="en-US" sz="2800" dirty="0"/>
              <a:t>int </a:t>
            </a:r>
            <a:r>
              <a:rPr lang="en-US" sz="2800" dirty="0" err="1"/>
              <a:t>dataSize</a:t>
            </a:r>
            <a:r>
              <a:rPr lang="en-US" sz="2800" dirty="0"/>
              <a:t> = 0;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46299-ED48-2646-854A-8AF3CCCA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65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8AFBE-49B4-A14C-9E5F-6DA05179FC45}"/>
              </a:ext>
            </a:extLst>
          </p:cNvPr>
          <p:cNvSpPr/>
          <p:nvPr/>
        </p:nvSpPr>
        <p:spPr>
          <a:xfrm>
            <a:off x="3907184" y="5813177"/>
            <a:ext cx="3229273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Here, we use </a:t>
            </a:r>
            <a:r>
              <a:rPr lang="en-US" sz="2000" b="1" dirty="0" err="1">
                <a:solidFill>
                  <a:srgbClr val="FF0000"/>
                </a:solidFill>
              </a:rPr>
              <a:t>dataSize</a:t>
            </a:r>
            <a:r>
              <a:rPr lang="en-US" sz="2000" b="1" dirty="0">
                <a:solidFill>
                  <a:srgbClr val="FF0000"/>
                </a:solidFill>
              </a:rPr>
              <a:t> to record which slot is free now</a:t>
            </a:r>
            <a:endParaRPr lang="en-TW" sz="2000" dirty="0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A30F6168-6310-0D43-A440-36328C8C4EF9}"/>
              </a:ext>
            </a:extLst>
          </p:cNvPr>
          <p:cNvSpPr/>
          <p:nvPr/>
        </p:nvSpPr>
        <p:spPr>
          <a:xfrm rot="1407395">
            <a:off x="3230296" y="5792692"/>
            <a:ext cx="451262" cy="2968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633890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288C7-5B95-424E-8922-7FB9F80F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Inserting into an Array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B6AF8-19CE-D04C-B4D4-2A23CEEAC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Partially Filled Array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Next element inserted goes in slot [</a:t>
            </a:r>
            <a:r>
              <a:rPr lang="en-US" dirty="0" err="1"/>
              <a:t>dataSize</a:t>
            </a:r>
            <a:r>
              <a:rPr lang="en-US" dirty="0"/>
              <a:t>] </a:t>
            </a:r>
          </a:p>
          <a:p>
            <a:r>
              <a:rPr lang="en-US" dirty="0"/>
              <a:t>Update </a:t>
            </a:r>
            <a:r>
              <a:rPr lang="en-US" dirty="0" err="1"/>
              <a:t>dataSize</a:t>
            </a:r>
            <a:r>
              <a:rPr lang="en-US" dirty="0"/>
              <a:t> as array is filled:</a:t>
            </a: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public void insert (int value){ </a:t>
            </a:r>
          </a:p>
          <a:p>
            <a:pPr marL="914400" lvl="2" indent="0">
              <a:buNone/>
            </a:pPr>
            <a:r>
              <a:rPr lang="en-US" sz="2800" dirty="0"/>
              <a:t>data[</a:t>
            </a:r>
            <a:r>
              <a:rPr lang="en-US" sz="2800" dirty="0" err="1"/>
              <a:t>dataSize</a:t>
            </a:r>
            <a:r>
              <a:rPr lang="en-US" sz="2800" dirty="0"/>
              <a:t>] = value; </a:t>
            </a:r>
          </a:p>
          <a:p>
            <a:pPr marL="914400" lvl="2" indent="0">
              <a:buNone/>
            </a:pPr>
            <a:r>
              <a:rPr lang="en-US" sz="2800" b="1" dirty="0" err="1">
                <a:solidFill>
                  <a:srgbClr val="FF0000"/>
                </a:solidFill>
              </a:rPr>
              <a:t>dataSize</a:t>
            </a:r>
            <a:r>
              <a:rPr lang="en-US" sz="2800" b="1" dirty="0">
                <a:solidFill>
                  <a:srgbClr val="FF0000"/>
                </a:solidFill>
              </a:rPr>
              <a:t>++</a:t>
            </a:r>
            <a:r>
              <a:rPr lang="en-US" sz="2800" dirty="0"/>
              <a:t>; 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94D70-BAEC-B34D-8F64-56CA8976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66</a:t>
            </a:fld>
            <a:endParaRPr lang="en-TW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AC58C45-90DC-324F-9FD0-82ABEB282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093410"/>
              </p:ext>
            </p:extLst>
          </p:nvPr>
        </p:nvGraphicFramePr>
        <p:xfrm>
          <a:off x="6412680" y="1100358"/>
          <a:ext cx="1057191" cy="234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305173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76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628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46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9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341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703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01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05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633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00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60262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B4F57E-E287-C945-9242-DBD9B5A5D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27817"/>
              </p:ext>
            </p:extLst>
          </p:nvPr>
        </p:nvGraphicFramePr>
        <p:xfrm>
          <a:off x="6412680" y="674915"/>
          <a:ext cx="1057191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1067757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  <a:r>
                        <a:rPr lang="en-TW" sz="1400" dirty="0"/>
                        <a:t>ouble[]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55780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6455FBC0-19CE-9D4A-9DEF-AEA77ED2859F}"/>
              </a:ext>
            </a:extLst>
          </p:cNvPr>
          <p:cNvSpPr/>
          <p:nvPr/>
        </p:nvSpPr>
        <p:spPr>
          <a:xfrm>
            <a:off x="6062033" y="1100358"/>
            <a:ext cx="254307" cy="1262445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750FA-48E8-4D40-8CBD-C4F6555486E6}"/>
              </a:ext>
            </a:extLst>
          </p:cNvPr>
          <p:cNvSpPr/>
          <p:nvPr/>
        </p:nvSpPr>
        <p:spPr>
          <a:xfrm>
            <a:off x="4763792" y="1546914"/>
            <a:ext cx="12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TW" dirty="0">
                <a:solidFill>
                  <a:schemeClr val="accent2">
                    <a:lumMod val="75000"/>
                  </a:schemeClr>
                </a:solidFill>
              </a:rPr>
              <a:t>ataSize = 6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03735C2-D00C-CC47-A546-8D8382BE82FC}"/>
              </a:ext>
            </a:extLst>
          </p:cNvPr>
          <p:cNvSpPr/>
          <p:nvPr/>
        </p:nvSpPr>
        <p:spPr>
          <a:xfrm rot="10800000">
            <a:off x="7560472" y="1100356"/>
            <a:ext cx="254306" cy="232864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C8899-014C-C647-B15C-F3C6C1946CE0}"/>
              </a:ext>
            </a:extLst>
          </p:cNvPr>
          <p:cNvSpPr/>
          <p:nvPr/>
        </p:nvSpPr>
        <p:spPr>
          <a:xfrm>
            <a:off x="7819848" y="2074059"/>
            <a:ext cx="1251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TW" dirty="0">
                <a:solidFill>
                  <a:srgbClr val="FF0000"/>
                </a:solidFill>
              </a:rPr>
              <a:t>ata.length</a:t>
            </a:r>
          </a:p>
        </p:txBody>
      </p:sp>
    </p:spTree>
    <p:extLst>
      <p:ext uri="{BB962C8B-B14F-4D97-AF65-F5344CB8AC3E}">
        <p14:creationId xmlns:p14="http://schemas.microsoft.com/office/powerpoint/2010/main" val="1309688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E509-EC44-AB49-8446-CF851B47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Growing an Array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9938-79A6-0149-94AF-AF120EAF6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the array is full and you need more space, you can grow the array: </a:t>
            </a:r>
          </a:p>
          <a:p>
            <a:pPr lvl="1"/>
            <a:r>
              <a:rPr lang="en-US" sz="2800" b="1" dirty="0"/>
              <a:t>Step 1. </a:t>
            </a:r>
            <a:r>
              <a:rPr lang="en-US" sz="2800" dirty="0"/>
              <a:t>Create a new, larger array </a:t>
            </a:r>
          </a:p>
          <a:p>
            <a:pPr marL="914400" lvl="2" indent="0">
              <a:buNone/>
            </a:pPr>
            <a:r>
              <a:rPr lang="en-US" sz="2800" dirty="0"/>
              <a:t>double[] </a:t>
            </a:r>
            <a:r>
              <a:rPr lang="en-US" sz="2800" dirty="0" err="1"/>
              <a:t>newData</a:t>
            </a:r>
            <a:r>
              <a:rPr lang="en-US" sz="2800" dirty="0"/>
              <a:t> = new double[2 * </a:t>
            </a:r>
            <a:r>
              <a:rPr lang="en-US" sz="2800" dirty="0" err="1"/>
              <a:t>data.length</a:t>
            </a:r>
            <a:r>
              <a:rPr lang="en-US" sz="2800" dirty="0"/>
              <a:t>]; </a:t>
            </a:r>
          </a:p>
          <a:p>
            <a:pPr lvl="1"/>
            <a:r>
              <a:rPr lang="en-US" sz="2800" b="1" dirty="0"/>
              <a:t>Step 2. </a:t>
            </a:r>
            <a:r>
              <a:rPr lang="en-US" sz="2800" dirty="0"/>
              <a:t>Copy all elements into the new array </a:t>
            </a:r>
          </a:p>
          <a:p>
            <a:pPr marL="914400" lvl="2" indent="0">
              <a:buNone/>
            </a:pPr>
            <a:r>
              <a:rPr lang="en-US" sz="2800" dirty="0"/>
              <a:t>for(int </a:t>
            </a:r>
            <a:r>
              <a:rPr lang="en-US" sz="2800" dirty="0" err="1"/>
              <a:t>i</a:t>
            </a:r>
            <a:r>
              <a:rPr lang="en-US" sz="2800" dirty="0"/>
              <a:t> = 0; </a:t>
            </a:r>
            <a:r>
              <a:rPr lang="en-US" sz="2800" dirty="0" err="1"/>
              <a:t>i</a:t>
            </a:r>
            <a:r>
              <a:rPr lang="en-US" sz="2800" dirty="0"/>
              <a:t> &lt; </a:t>
            </a:r>
            <a:r>
              <a:rPr lang="en-US" sz="2800" dirty="0" err="1"/>
              <a:t>data.length</a:t>
            </a:r>
            <a:r>
              <a:rPr lang="en-US" sz="2800" dirty="0"/>
              <a:t>; </a:t>
            </a:r>
            <a:r>
              <a:rPr lang="en-US" sz="2800" dirty="0" err="1"/>
              <a:t>i</a:t>
            </a:r>
            <a:r>
              <a:rPr lang="en-US" sz="2800" dirty="0"/>
              <a:t>++) { </a:t>
            </a:r>
          </a:p>
          <a:p>
            <a:pPr marL="1371600" lvl="3" indent="0">
              <a:buNone/>
            </a:pPr>
            <a:r>
              <a:rPr lang="en-US" sz="2800" dirty="0" err="1"/>
              <a:t>newData</a:t>
            </a:r>
            <a:r>
              <a:rPr lang="en-US" sz="2800" dirty="0"/>
              <a:t>[</a:t>
            </a:r>
            <a:r>
              <a:rPr lang="en-US" sz="2800" dirty="0" err="1"/>
              <a:t>i</a:t>
            </a:r>
            <a:r>
              <a:rPr lang="en-US" sz="2800" dirty="0"/>
              <a:t>] = data[</a:t>
            </a:r>
            <a:r>
              <a:rPr lang="en-US" sz="2800" dirty="0" err="1"/>
              <a:t>i</a:t>
            </a:r>
            <a:r>
              <a:rPr lang="en-US" sz="2800" dirty="0"/>
              <a:t>]; </a:t>
            </a:r>
          </a:p>
          <a:p>
            <a:pPr marL="914400" lvl="2" indent="0">
              <a:buNone/>
            </a:pPr>
            <a:r>
              <a:rPr lang="en-US" sz="2800" dirty="0"/>
              <a:t>} </a:t>
            </a:r>
          </a:p>
          <a:p>
            <a:pPr lvl="1"/>
            <a:r>
              <a:rPr lang="en-US" sz="2800" b="1" dirty="0"/>
              <a:t>Step 3. </a:t>
            </a:r>
            <a:r>
              <a:rPr lang="en-US" sz="2800" dirty="0"/>
              <a:t>Change the reference to point to the new array </a:t>
            </a:r>
          </a:p>
          <a:p>
            <a:pPr marL="914400" lvl="2" indent="0">
              <a:buNone/>
            </a:pPr>
            <a:r>
              <a:rPr lang="en-US" sz="2800" dirty="0"/>
              <a:t>data = </a:t>
            </a:r>
            <a:r>
              <a:rPr lang="en-US" sz="2800" dirty="0" err="1"/>
              <a:t>newData</a:t>
            </a:r>
            <a:r>
              <a:rPr lang="en-US" sz="2800" dirty="0"/>
              <a:t>;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66ECB-9344-3541-A24D-959C6CFC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609417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8B05-1374-D445-B138-42E02086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Growing an Array 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50EE0-DFD1-BC46-AC45-6FBD10F8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68</a:t>
            </a:fld>
            <a:endParaRPr lang="en-TW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B3DC7675-915B-244D-AC2F-34243337D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016767"/>
              </p:ext>
            </p:extLst>
          </p:nvPr>
        </p:nvGraphicFramePr>
        <p:xfrm>
          <a:off x="1225159" y="2308126"/>
          <a:ext cx="1057191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305173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76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628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46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9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34144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6AAD5E-DFB7-6C4A-BC8E-42D63F862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40541"/>
              </p:ext>
            </p:extLst>
          </p:nvPr>
        </p:nvGraphicFramePr>
        <p:xfrm>
          <a:off x="1225159" y="1882683"/>
          <a:ext cx="1057191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1067757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  <a:r>
                        <a:rPr lang="en-TW" sz="1400" dirty="0"/>
                        <a:t>ouble[]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55780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6B14716E-E8F3-1044-98BE-8D148C320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88703"/>
              </p:ext>
            </p:extLst>
          </p:nvPr>
        </p:nvGraphicFramePr>
        <p:xfrm>
          <a:off x="1224323" y="4383893"/>
          <a:ext cx="1057191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305173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76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628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46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9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341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05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633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00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602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1964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40A6A15-470A-1144-9CC1-CB8A2F819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103713"/>
              </p:ext>
            </p:extLst>
          </p:nvPr>
        </p:nvGraphicFramePr>
        <p:xfrm>
          <a:off x="1224323" y="3958450"/>
          <a:ext cx="1057191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1067757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  <a:r>
                        <a:rPr lang="en-TW" sz="1400" dirty="0"/>
                        <a:t>ouble[]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5578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F279EF0-EADA-BB4F-99F7-E3DFF00C67DC}"/>
              </a:ext>
            </a:extLst>
          </p:cNvPr>
          <p:cNvSpPr/>
          <p:nvPr/>
        </p:nvSpPr>
        <p:spPr>
          <a:xfrm>
            <a:off x="919402" y="1450856"/>
            <a:ext cx="611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</a:t>
            </a:r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3D1761-2E7A-B147-8E38-49537C51FBDF}"/>
              </a:ext>
            </a:extLst>
          </p:cNvPr>
          <p:cNvSpPr/>
          <p:nvPr/>
        </p:nvSpPr>
        <p:spPr>
          <a:xfrm>
            <a:off x="710584" y="3528797"/>
            <a:ext cx="1043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newData</a:t>
            </a:r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BA53CC-5807-234B-AB4D-AA4AED79D83C}"/>
              </a:ext>
            </a:extLst>
          </p:cNvPr>
          <p:cNvSpPr/>
          <p:nvPr/>
        </p:nvSpPr>
        <p:spPr>
          <a:xfrm>
            <a:off x="609597" y="1101969"/>
            <a:ext cx="2221029" cy="561950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22FB96-C44E-0841-BB62-AEFD66CA4E97}"/>
              </a:ext>
            </a:extLst>
          </p:cNvPr>
          <p:cNvSpPr/>
          <p:nvPr/>
        </p:nvSpPr>
        <p:spPr>
          <a:xfrm>
            <a:off x="705879" y="1113250"/>
            <a:ext cx="979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Step 1</a:t>
            </a:r>
            <a:endParaRPr lang="en-TW" sz="2400" b="1" dirty="0"/>
          </a:p>
        </p:txBody>
      </p:sp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9FD4E3B8-6F06-6B48-BEF0-4FCB86EA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555495"/>
              </p:ext>
            </p:extLst>
          </p:nvPr>
        </p:nvGraphicFramePr>
        <p:xfrm>
          <a:off x="3877068" y="2308126"/>
          <a:ext cx="1057191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305173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76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628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46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9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34144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1F48F92-C23F-924B-9AE9-D0B83199D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163575"/>
              </p:ext>
            </p:extLst>
          </p:nvPr>
        </p:nvGraphicFramePr>
        <p:xfrm>
          <a:off x="3877068" y="1882683"/>
          <a:ext cx="1057191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1067757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  <a:r>
                        <a:rPr lang="en-TW" sz="1400" dirty="0"/>
                        <a:t>ouble[]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55780"/>
                  </a:ext>
                </a:extLst>
              </a:tr>
            </a:tbl>
          </a:graphicData>
        </a:graphic>
      </p:graphicFrame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107ACAD9-86C7-E644-BF32-4BC7E8BD0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54401"/>
              </p:ext>
            </p:extLst>
          </p:nvPr>
        </p:nvGraphicFramePr>
        <p:xfrm>
          <a:off x="3876232" y="4383893"/>
          <a:ext cx="1057191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305173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76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628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46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9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341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05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633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00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602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19646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F2BADF2-08C7-3949-BEB9-B09C76FCE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332944"/>
              </p:ext>
            </p:extLst>
          </p:nvPr>
        </p:nvGraphicFramePr>
        <p:xfrm>
          <a:off x="3876232" y="3958450"/>
          <a:ext cx="1057191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1067757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  <a:r>
                        <a:rPr lang="en-TW" sz="1400" dirty="0"/>
                        <a:t>ouble[]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55780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DD9913D9-F7AE-2540-B137-D395CBC09167}"/>
              </a:ext>
            </a:extLst>
          </p:cNvPr>
          <p:cNvSpPr/>
          <p:nvPr/>
        </p:nvSpPr>
        <p:spPr>
          <a:xfrm>
            <a:off x="3571311" y="1450856"/>
            <a:ext cx="611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</a:t>
            </a:r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A7C527-AB63-1547-94D5-EB47BAC82A54}"/>
              </a:ext>
            </a:extLst>
          </p:cNvPr>
          <p:cNvSpPr/>
          <p:nvPr/>
        </p:nvSpPr>
        <p:spPr>
          <a:xfrm>
            <a:off x="3362493" y="3528797"/>
            <a:ext cx="1043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newData</a:t>
            </a:r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595A82E-89AC-BC44-8771-824D0342C153}"/>
              </a:ext>
            </a:extLst>
          </p:cNvPr>
          <p:cNvSpPr/>
          <p:nvPr/>
        </p:nvSpPr>
        <p:spPr>
          <a:xfrm>
            <a:off x="3261507" y="1101969"/>
            <a:ext cx="2564858" cy="561950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D8FF33-F5C8-0C4A-ABF9-12C213409538}"/>
              </a:ext>
            </a:extLst>
          </p:cNvPr>
          <p:cNvSpPr/>
          <p:nvPr/>
        </p:nvSpPr>
        <p:spPr>
          <a:xfrm>
            <a:off x="3357788" y="1113250"/>
            <a:ext cx="979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Step 2</a:t>
            </a:r>
            <a:endParaRPr lang="en-TW" sz="24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F96E64-81D4-364B-9779-8BBA0DDC2D6F}"/>
              </a:ext>
            </a:extLst>
          </p:cNvPr>
          <p:cNvSpPr/>
          <p:nvPr/>
        </p:nvSpPr>
        <p:spPr>
          <a:xfrm rot="16200000">
            <a:off x="-74982" y="3773783"/>
            <a:ext cx="5187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Create a new, larger array </a:t>
            </a:r>
            <a:endParaRPr lang="en-TW" dirty="0"/>
          </a:p>
        </p:txBody>
      </p:sp>
      <p:sp>
        <p:nvSpPr>
          <p:cNvPr id="23" name="Curved Left Arrow 22">
            <a:extLst>
              <a:ext uri="{FF2B5EF4-FFF2-40B4-BE49-F238E27FC236}">
                <a16:creationId xmlns:a16="http://schemas.microsoft.com/office/drawing/2014/main" id="{5A66CA49-E0E9-C641-BF9D-51B1AE93B13C}"/>
              </a:ext>
            </a:extLst>
          </p:cNvPr>
          <p:cNvSpPr/>
          <p:nvPr/>
        </p:nvSpPr>
        <p:spPr>
          <a:xfrm>
            <a:off x="5020388" y="2355019"/>
            <a:ext cx="301885" cy="22280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8" name="Curved Left Arrow 27">
            <a:extLst>
              <a:ext uri="{FF2B5EF4-FFF2-40B4-BE49-F238E27FC236}">
                <a16:creationId xmlns:a16="http://schemas.microsoft.com/office/drawing/2014/main" id="{2F91B878-2FE4-7F4A-BBB7-1516AA4E899D}"/>
              </a:ext>
            </a:extLst>
          </p:cNvPr>
          <p:cNvSpPr/>
          <p:nvPr/>
        </p:nvSpPr>
        <p:spPr>
          <a:xfrm>
            <a:off x="5020388" y="2554011"/>
            <a:ext cx="301885" cy="22280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9" name="Curved Left Arrow 28">
            <a:extLst>
              <a:ext uri="{FF2B5EF4-FFF2-40B4-BE49-F238E27FC236}">
                <a16:creationId xmlns:a16="http://schemas.microsoft.com/office/drawing/2014/main" id="{95E3CFCE-715B-5241-86E5-52A25998555A}"/>
              </a:ext>
            </a:extLst>
          </p:cNvPr>
          <p:cNvSpPr/>
          <p:nvPr/>
        </p:nvSpPr>
        <p:spPr>
          <a:xfrm>
            <a:off x="5020388" y="2762531"/>
            <a:ext cx="301885" cy="22280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30" name="Curved Left Arrow 29">
            <a:extLst>
              <a:ext uri="{FF2B5EF4-FFF2-40B4-BE49-F238E27FC236}">
                <a16:creationId xmlns:a16="http://schemas.microsoft.com/office/drawing/2014/main" id="{F7091E7C-CE1D-104F-AD91-AA0293FB9A22}"/>
              </a:ext>
            </a:extLst>
          </p:cNvPr>
          <p:cNvSpPr/>
          <p:nvPr/>
        </p:nvSpPr>
        <p:spPr>
          <a:xfrm>
            <a:off x="5020387" y="2982774"/>
            <a:ext cx="301885" cy="22280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31" name="Curved Left Arrow 30">
            <a:extLst>
              <a:ext uri="{FF2B5EF4-FFF2-40B4-BE49-F238E27FC236}">
                <a16:creationId xmlns:a16="http://schemas.microsoft.com/office/drawing/2014/main" id="{9C14E7D1-5941-834A-BF7F-1F12F3014E33}"/>
              </a:ext>
            </a:extLst>
          </p:cNvPr>
          <p:cNvSpPr/>
          <p:nvPr/>
        </p:nvSpPr>
        <p:spPr>
          <a:xfrm>
            <a:off x="5020387" y="3216308"/>
            <a:ext cx="301885" cy="22280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C53F40-AEC4-9345-9C38-3553C1DE8CD7}"/>
              </a:ext>
            </a:extLst>
          </p:cNvPr>
          <p:cNvSpPr/>
          <p:nvPr/>
        </p:nvSpPr>
        <p:spPr>
          <a:xfrm rot="16200000">
            <a:off x="2952434" y="3983982"/>
            <a:ext cx="5187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Copy all elements into the new array </a:t>
            </a:r>
            <a:endParaRPr lang="en-TW" dirty="0"/>
          </a:p>
        </p:txBody>
      </p:sp>
      <p:graphicFrame>
        <p:nvGraphicFramePr>
          <p:cNvPr id="33" name="Table 6">
            <a:extLst>
              <a:ext uri="{FF2B5EF4-FFF2-40B4-BE49-F238E27FC236}">
                <a16:creationId xmlns:a16="http://schemas.microsoft.com/office/drawing/2014/main" id="{9B033CDC-4814-C74A-8951-9E36D5B2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471140"/>
              </p:ext>
            </p:extLst>
          </p:nvPr>
        </p:nvGraphicFramePr>
        <p:xfrm>
          <a:off x="6852881" y="2308124"/>
          <a:ext cx="1057191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305173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76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628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46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9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34144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5EEAACD-7723-CD40-9387-28C377362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309832"/>
              </p:ext>
            </p:extLst>
          </p:nvPr>
        </p:nvGraphicFramePr>
        <p:xfrm>
          <a:off x="6852881" y="1882681"/>
          <a:ext cx="1057191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1067757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  <a:r>
                        <a:rPr lang="en-TW" sz="1400" dirty="0"/>
                        <a:t>ouble[]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55780"/>
                  </a:ext>
                </a:extLst>
              </a:tr>
            </a:tbl>
          </a:graphicData>
        </a:graphic>
      </p:graphicFrame>
      <p:graphicFrame>
        <p:nvGraphicFramePr>
          <p:cNvPr id="35" name="Table 6">
            <a:extLst>
              <a:ext uri="{FF2B5EF4-FFF2-40B4-BE49-F238E27FC236}">
                <a16:creationId xmlns:a16="http://schemas.microsoft.com/office/drawing/2014/main" id="{B63E6D50-7884-9444-B659-50868049D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749298"/>
              </p:ext>
            </p:extLst>
          </p:nvPr>
        </p:nvGraphicFramePr>
        <p:xfrm>
          <a:off x="6852045" y="4383891"/>
          <a:ext cx="1057191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305173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76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628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46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96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341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05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633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00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602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TW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19646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BB91581D-E92F-C249-B22D-1C6DAF17C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698130"/>
              </p:ext>
            </p:extLst>
          </p:nvPr>
        </p:nvGraphicFramePr>
        <p:xfrm>
          <a:off x="6852045" y="3958448"/>
          <a:ext cx="1057191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7191">
                  <a:extLst>
                    <a:ext uri="{9D8B030D-6E8A-4147-A177-3AD203B41FA5}">
                      <a16:colId xmlns:a16="http://schemas.microsoft.com/office/drawing/2014/main" val="10677575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  <a:r>
                        <a:rPr lang="en-TW" sz="1400" dirty="0"/>
                        <a:t>ouble[]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5578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128CE101-8F32-B140-9B78-DDFC6CF75F97}"/>
              </a:ext>
            </a:extLst>
          </p:cNvPr>
          <p:cNvSpPr/>
          <p:nvPr/>
        </p:nvSpPr>
        <p:spPr>
          <a:xfrm>
            <a:off x="6333086" y="3301812"/>
            <a:ext cx="611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</a:t>
            </a:r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81C89-D779-984F-BB88-1600B130D2B1}"/>
              </a:ext>
            </a:extLst>
          </p:cNvPr>
          <p:cNvSpPr/>
          <p:nvPr/>
        </p:nvSpPr>
        <p:spPr>
          <a:xfrm>
            <a:off x="6338306" y="3528795"/>
            <a:ext cx="1043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newData</a:t>
            </a:r>
            <a:endParaRPr lang="en-TW" b="1" dirty="0">
              <a:solidFill>
                <a:srgbClr val="FF00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9CD9AAC-6DA6-A34E-A737-3AB80A2B83F4}"/>
              </a:ext>
            </a:extLst>
          </p:cNvPr>
          <p:cNvSpPr/>
          <p:nvPr/>
        </p:nvSpPr>
        <p:spPr>
          <a:xfrm>
            <a:off x="6237320" y="1101967"/>
            <a:ext cx="2221029" cy="561950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12A3BA-AC84-4B43-A013-58221E52E8A9}"/>
              </a:ext>
            </a:extLst>
          </p:cNvPr>
          <p:cNvSpPr/>
          <p:nvPr/>
        </p:nvSpPr>
        <p:spPr>
          <a:xfrm>
            <a:off x="6333601" y="1113248"/>
            <a:ext cx="979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Step 3</a:t>
            </a:r>
            <a:endParaRPr lang="en-TW" sz="2400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B00341-8BA9-B14B-A9CF-E4A58A5426C9}"/>
              </a:ext>
            </a:extLst>
          </p:cNvPr>
          <p:cNvSpPr/>
          <p:nvPr/>
        </p:nvSpPr>
        <p:spPr>
          <a:xfrm rot="16200000">
            <a:off x="5609230" y="3983981"/>
            <a:ext cx="5187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Change the reference to point to the new array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729889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F9BA-6CE0-2D4C-B9FC-389D5D2D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Problems with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93F-347B-4941-A631-AA21458C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need to keep track of what slot in the array is the next free one </a:t>
            </a:r>
          </a:p>
          <a:p>
            <a:r>
              <a:rPr lang="en-US" dirty="0"/>
              <a:t>You need to write special code to search and delete a particular element </a:t>
            </a:r>
          </a:p>
          <a:p>
            <a:r>
              <a:rPr lang="en-US" dirty="0"/>
              <a:t>Every time you want to find an item, you have to check </a:t>
            </a:r>
            <a:r>
              <a:rPr lang="en-US" b="1" dirty="0">
                <a:solidFill>
                  <a:srgbClr val="FF0000"/>
                </a:solidFill>
              </a:rPr>
              <a:t>EVERY</a:t>
            </a:r>
            <a:r>
              <a:rPr lang="en-US" dirty="0"/>
              <a:t> item </a:t>
            </a:r>
          </a:p>
          <a:p>
            <a:r>
              <a:rPr lang="en-US" dirty="0"/>
              <a:t>Every time you want to delete an item you have to check </a:t>
            </a:r>
            <a:r>
              <a:rPr lang="en-US" b="1" dirty="0">
                <a:solidFill>
                  <a:srgbClr val="FF0000"/>
                </a:solidFill>
              </a:rPr>
              <a:t>EVERY</a:t>
            </a:r>
            <a:r>
              <a:rPr lang="en-US" dirty="0"/>
              <a:t> item </a:t>
            </a:r>
          </a:p>
          <a:p>
            <a:r>
              <a:rPr lang="en-US" dirty="0"/>
              <a:t>As the array gets bigger and bigger it will take longer and longer to find what you want </a:t>
            </a:r>
          </a:p>
          <a:p>
            <a:r>
              <a:rPr lang="en-US" dirty="0"/>
              <a:t>Imagine looking for a word in a dictionary and having to check every word!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3068A-7B86-D94B-B6F7-2BF88EC3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05842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E98C-7BF8-454A-BC03-AD76676A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40EDD-C90A-F549-82FC-74BB65867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example, the array </a:t>
            </a:r>
            <a:r>
              <a:rPr lang="en-US" b="1" dirty="0"/>
              <a:t>data</a:t>
            </a:r>
            <a:r>
              <a:rPr lang="en-US" dirty="0"/>
              <a:t> is as follows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</a:t>
            </a:r>
            <a:r>
              <a:rPr lang="en-US" b="1" dirty="0" err="1"/>
              <a:t>data</a:t>
            </a:r>
            <a:r>
              <a:rPr lang="en-US" dirty="0" err="1"/>
              <a:t>.length</a:t>
            </a:r>
            <a:r>
              <a:rPr lang="en-US" dirty="0"/>
              <a:t> is </a:t>
            </a:r>
            <a:r>
              <a:rPr lang="en-US" b="1" dirty="0">
                <a:solidFill>
                  <a:srgbClr val="FF0000"/>
                </a:solidFill>
              </a:rPr>
              <a:t>6.</a:t>
            </a:r>
          </a:p>
          <a:p>
            <a:r>
              <a:rPr lang="en-US" dirty="0"/>
              <a:t>The slots of </a:t>
            </a:r>
            <a:r>
              <a:rPr lang="en-US" b="1" dirty="0"/>
              <a:t>data</a:t>
            </a:r>
            <a:r>
              <a:rPr lang="en-US" dirty="0"/>
              <a:t> are indexed 0 through </a:t>
            </a:r>
            <a:r>
              <a:rPr lang="en-US" b="1" dirty="0">
                <a:solidFill>
                  <a:srgbClr val="FF0000"/>
                </a:solidFill>
              </a:rPr>
              <a:t>5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EA6B2-FCA5-5A43-81E1-41054C5D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</a:t>
            </a:fld>
            <a:endParaRPr lang="en-TW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6455CB-726B-8240-BA58-A509297402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745410"/>
              </p:ext>
            </p:extLst>
          </p:nvPr>
        </p:nvGraphicFramePr>
        <p:xfrm>
          <a:off x="2847862" y="1615440"/>
          <a:ext cx="2861276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0638">
                  <a:extLst>
                    <a:ext uri="{9D8B030D-6E8A-4147-A177-3AD203B41FA5}">
                      <a16:colId xmlns:a16="http://schemas.microsoft.com/office/drawing/2014/main" val="1323671176"/>
                    </a:ext>
                  </a:extLst>
                </a:gridCol>
                <a:gridCol w="1430638">
                  <a:extLst>
                    <a:ext uri="{9D8B030D-6E8A-4147-A177-3AD203B41FA5}">
                      <a16:colId xmlns:a16="http://schemas.microsoft.com/office/drawing/2014/main" val="3368129150"/>
                    </a:ext>
                  </a:extLst>
                </a:gridCol>
              </a:tblGrid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409126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solidFill>
                            <a:srgbClr val="00B050"/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105617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72617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468730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57181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11145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800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>
                          <a:solidFill>
                            <a:srgbClr val="0070C0"/>
                          </a:solidFill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37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35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DA748-D16D-384F-B046-95680D59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Ordered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90BF6-6851-D047-A664-99DD3BC4E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have to check every item this is known as </a:t>
            </a:r>
            <a:r>
              <a:rPr lang="en-US" b="1" i="1" dirty="0">
                <a:solidFill>
                  <a:srgbClr val="FF0000"/>
                </a:solidFill>
              </a:rPr>
              <a:t>linear search 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We notice that dictionaries and telephone directories are </a:t>
            </a:r>
            <a:r>
              <a:rPr lang="en-US" b="1" i="1" dirty="0">
                <a:solidFill>
                  <a:srgbClr val="FF0000"/>
                </a:solidFill>
              </a:rPr>
              <a:t>ordered</a:t>
            </a:r>
            <a:r>
              <a:rPr lang="en-US" i="1" dirty="0"/>
              <a:t> </a:t>
            </a:r>
            <a:endParaRPr lang="en-US" dirty="0"/>
          </a:p>
          <a:p>
            <a:r>
              <a:rPr lang="en-US" dirty="0"/>
              <a:t>This makes it easier to find stuff we’re looking for </a:t>
            </a:r>
          </a:p>
          <a:p>
            <a:r>
              <a:rPr lang="en-US" dirty="0"/>
              <a:t>If information is ordered then you can use a </a:t>
            </a:r>
            <a:r>
              <a:rPr lang="en-US" b="1" i="1" dirty="0">
                <a:solidFill>
                  <a:srgbClr val="FF0000"/>
                </a:solidFill>
              </a:rPr>
              <a:t>binary search </a:t>
            </a:r>
            <a:endParaRPr lang="en-US" b="1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0F00-CEB4-EB43-9387-E6AD732C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76838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449A-4808-B547-9FC7-CBA0F67D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Ordered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FBADF-03DF-234D-A04F-E98677BEB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an array is in order and we want to search for a particular entry then we just play the guessing game </a:t>
            </a:r>
          </a:p>
          <a:p>
            <a:r>
              <a:rPr lang="en-US" dirty="0"/>
              <a:t>We try the </a:t>
            </a:r>
            <a:r>
              <a:rPr lang="en-US" b="1" dirty="0">
                <a:solidFill>
                  <a:srgbClr val="FF0000"/>
                </a:solidFill>
              </a:rPr>
              <a:t>middle element </a:t>
            </a:r>
            <a:r>
              <a:rPr lang="en-US" dirty="0"/>
              <a:t>first (like guessing </a:t>
            </a:r>
            <a:r>
              <a:rPr lang="en-US" b="1" dirty="0">
                <a:solidFill>
                  <a:srgbClr val="FF0000"/>
                </a:solidFill>
              </a:rPr>
              <a:t>50</a:t>
            </a:r>
            <a:r>
              <a:rPr lang="en-US" dirty="0"/>
              <a:t> for a number between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100</a:t>
            </a:r>
            <a:r>
              <a:rPr lang="en-US" dirty="0"/>
              <a:t>) </a:t>
            </a:r>
          </a:p>
          <a:p>
            <a:r>
              <a:rPr lang="en-US" dirty="0"/>
              <a:t>If the middle element is smaller than the one we’re looking for, we know that the element must be in the second half </a:t>
            </a:r>
          </a:p>
          <a:p>
            <a:r>
              <a:rPr lang="en-US" dirty="0"/>
              <a:t>If the middle element is bigger then the one we’re searching for must be in the first half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5B790-BF28-4448-8F7B-EADDDA80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4017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70477-3D8F-8B49-B220-32A7BB21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Ordered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FF33D-DC33-2E43-A0AA-4C6B36568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/>
              <a:t>Computer: </a:t>
            </a:r>
            <a:r>
              <a:rPr lang="en-US" sz="2400" dirty="0"/>
              <a:t>Guess my number between 1 and 100 </a:t>
            </a:r>
          </a:p>
          <a:p>
            <a:r>
              <a:rPr lang="en-US" sz="2400" b="1" dirty="0"/>
              <a:t>You: </a:t>
            </a:r>
            <a:r>
              <a:rPr lang="en-US" sz="2400" dirty="0"/>
              <a:t>50 </a:t>
            </a:r>
          </a:p>
          <a:p>
            <a:r>
              <a:rPr lang="en-US" sz="2400" b="1" dirty="0"/>
              <a:t>Computer: </a:t>
            </a:r>
            <a:r>
              <a:rPr lang="en-US" sz="2400" dirty="0"/>
              <a:t>Too low! </a:t>
            </a:r>
          </a:p>
          <a:p>
            <a:r>
              <a:rPr lang="en-US" sz="2400" b="1" dirty="0"/>
              <a:t>You: </a:t>
            </a:r>
            <a:r>
              <a:rPr lang="en-US" sz="2400" dirty="0"/>
              <a:t>Aha, the number must be between 50 and 100. I guess 75 </a:t>
            </a:r>
          </a:p>
          <a:p>
            <a:r>
              <a:rPr lang="en-US" sz="2400" b="1" dirty="0"/>
              <a:t>Computer: </a:t>
            </a:r>
            <a:r>
              <a:rPr lang="en-US" sz="2400" dirty="0"/>
              <a:t>Too high! </a:t>
            </a:r>
          </a:p>
          <a:p>
            <a:r>
              <a:rPr lang="en-US" sz="2400" b="1" dirty="0"/>
              <a:t>You: </a:t>
            </a:r>
            <a:r>
              <a:rPr lang="en-US" sz="2400" dirty="0"/>
              <a:t>Aha, the number must be between 50 and 75. I guess 63 which is in the middle again. </a:t>
            </a:r>
          </a:p>
          <a:p>
            <a:r>
              <a:rPr lang="en-US" sz="2400" b="1" dirty="0"/>
              <a:t>Computer: </a:t>
            </a:r>
            <a:r>
              <a:rPr lang="en-US" sz="2400" dirty="0"/>
              <a:t>Too low! </a:t>
            </a:r>
          </a:p>
          <a:p>
            <a:r>
              <a:rPr lang="en-US" sz="2400" b="1" dirty="0"/>
              <a:t>You: </a:t>
            </a:r>
            <a:r>
              <a:rPr lang="en-US" sz="2400" dirty="0"/>
              <a:t>Now I’m getting close. The number must be between 63 and 75. How about 69? </a:t>
            </a:r>
          </a:p>
          <a:p>
            <a:r>
              <a:rPr lang="en-US" sz="2400" b="1" dirty="0"/>
              <a:t>Computer: </a:t>
            </a:r>
            <a:r>
              <a:rPr lang="en-US" sz="2400" dirty="0"/>
              <a:t>Too high! </a:t>
            </a:r>
          </a:p>
          <a:p>
            <a:r>
              <a:rPr lang="en-US" sz="2400" b="1" dirty="0"/>
              <a:t>You: </a:t>
            </a:r>
            <a:r>
              <a:rPr lang="en-US" sz="2400" dirty="0"/>
              <a:t>66 </a:t>
            </a:r>
          </a:p>
          <a:p>
            <a:r>
              <a:rPr lang="en-US" sz="2400" b="1" dirty="0"/>
              <a:t>Computer: </a:t>
            </a:r>
            <a:r>
              <a:rPr lang="en-US" sz="2400" dirty="0"/>
              <a:t>You got the correct answer! There were 100 numbers but you guessed in only 5 guesses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F7106-0BDF-564A-8E58-009EC36C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456284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2FB3-496C-7440-9169-20F0A285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do we need?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BDE03-0FC9-8B40-8C66-5F4D94397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keep dividing our search space and therefore need to keep track of the limits </a:t>
            </a:r>
          </a:p>
          <a:p>
            <a:pPr lvl="1"/>
            <a:r>
              <a:rPr lang="en-US" dirty="0"/>
              <a:t>Upper</a:t>
            </a:r>
            <a:r>
              <a:rPr lang="zh-TW" altLang="en-US" dirty="0"/>
              <a:t> </a:t>
            </a:r>
            <a:r>
              <a:rPr lang="en-US" dirty="0"/>
              <a:t>bound </a:t>
            </a:r>
          </a:p>
          <a:p>
            <a:pPr lvl="1"/>
            <a:r>
              <a:rPr lang="en-US" dirty="0"/>
              <a:t>Lower</a:t>
            </a:r>
            <a:r>
              <a:rPr lang="zh-TW" altLang="en-US" dirty="0"/>
              <a:t> </a:t>
            </a:r>
            <a:r>
              <a:rPr lang="en-US" dirty="0"/>
              <a:t>bound </a:t>
            </a:r>
          </a:p>
          <a:p>
            <a:r>
              <a:rPr lang="en-US" dirty="0"/>
              <a:t>Example.</a:t>
            </a:r>
          </a:p>
          <a:p>
            <a:pPr lvl="1"/>
            <a:r>
              <a:rPr lang="en-US" dirty="0"/>
              <a:t>Our search space is between 15 and 49.</a:t>
            </a:r>
          </a:p>
          <a:p>
            <a:pPr lvl="2"/>
            <a:r>
              <a:rPr lang="en-US" dirty="0"/>
              <a:t>Upper</a:t>
            </a:r>
            <a:r>
              <a:rPr lang="zh-TW" altLang="en-US" dirty="0"/>
              <a:t> </a:t>
            </a:r>
            <a:r>
              <a:rPr lang="en-US" dirty="0"/>
              <a:t>bound: 49</a:t>
            </a:r>
          </a:p>
          <a:p>
            <a:pPr lvl="2"/>
            <a:r>
              <a:rPr lang="en-US" dirty="0"/>
              <a:t>Lower</a:t>
            </a:r>
            <a:r>
              <a:rPr lang="zh-TW" altLang="en-US" dirty="0"/>
              <a:t> </a:t>
            </a:r>
            <a:r>
              <a:rPr lang="en-US" dirty="0"/>
              <a:t>bound: 15</a:t>
            </a:r>
          </a:p>
          <a:p>
            <a:pPr lvl="1"/>
            <a:r>
              <a:rPr lang="en-US" dirty="0"/>
              <a:t>Then we try the </a:t>
            </a:r>
            <a:r>
              <a:rPr lang="en-US" b="1" dirty="0">
                <a:solidFill>
                  <a:srgbClr val="FF0000"/>
                </a:solidFill>
              </a:rPr>
              <a:t>middle element </a:t>
            </a:r>
            <a:r>
              <a:rPr lang="en-US" b="1" dirty="0"/>
              <a:t>27 = (15+49)/2</a:t>
            </a:r>
          </a:p>
          <a:p>
            <a:pPr lvl="1"/>
            <a:r>
              <a:rPr lang="en-US" dirty="0"/>
              <a:t>If the number is bigger than 27 then 27 is the new lower bound </a:t>
            </a:r>
          </a:p>
          <a:p>
            <a:pPr lvl="1"/>
            <a:r>
              <a:rPr lang="en-US" dirty="0"/>
              <a:t>That is the new search space is between </a:t>
            </a:r>
            <a:r>
              <a:rPr lang="en-US" b="1" dirty="0"/>
              <a:t>27</a:t>
            </a:r>
            <a:r>
              <a:rPr lang="en-US" dirty="0"/>
              <a:t> and 49.</a:t>
            </a:r>
          </a:p>
          <a:p>
            <a:pPr lvl="2"/>
            <a:r>
              <a:rPr lang="en-US" dirty="0"/>
              <a:t>Upper</a:t>
            </a:r>
            <a:r>
              <a:rPr lang="zh-TW" altLang="en-US" dirty="0"/>
              <a:t> </a:t>
            </a:r>
            <a:r>
              <a:rPr lang="en-US" dirty="0"/>
              <a:t>bound: 49</a:t>
            </a:r>
          </a:p>
          <a:p>
            <a:pPr lvl="2"/>
            <a:r>
              <a:rPr lang="en-US" dirty="0"/>
              <a:t>Lower</a:t>
            </a:r>
            <a:r>
              <a:rPr lang="zh-TW" altLang="en-US" dirty="0"/>
              <a:t> </a:t>
            </a:r>
            <a:r>
              <a:rPr lang="en-US" dirty="0"/>
              <a:t>bound: </a:t>
            </a:r>
            <a:r>
              <a:rPr lang="en-US" b="1" dirty="0"/>
              <a:t>27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F718B-ADC9-4B4E-BFF6-B9E4C3BA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464957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4C5F8-1914-514C-9EF3-52235545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Binary Search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EE221-0A37-4842-A50F-61A89ED28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following code we use the following variables: </a:t>
            </a:r>
          </a:p>
          <a:p>
            <a:pPr lvl="1"/>
            <a:r>
              <a:rPr lang="en-US" sz="2800" b="1" dirty="0" err="1"/>
              <a:t>searchKey</a:t>
            </a:r>
            <a:r>
              <a:rPr lang="en-US" sz="2800" dirty="0"/>
              <a:t> is the number we’re looking for </a:t>
            </a:r>
          </a:p>
          <a:p>
            <a:pPr lvl="1"/>
            <a:r>
              <a:rPr lang="en-US" sz="2800" b="1" dirty="0" err="1"/>
              <a:t>nElems</a:t>
            </a:r>
            <a:r>
              <a:rPr lang="en-US" sz="2800" dirty="0"/>
              <a:t> is the number of elements in the array (it might not be full) </a:t>
            </a:r>
          </a:p>
          <a:p>
            <a:pPr lvl="1"/>
            <a:r>
              <a:rPr lang="en-US" sz="2800" b="1" dirty="0" err="1"/>
              <a:t>lowerBound</a:t>
            </a:r>
            <a:r>
              <a:rPr lang="en-US" sz="2800" dirty="0"/>
              <a:t> and </a:t>
            </a:r>
            <a:r>
              <a:rPr lang="en-US" sz="2800" b="1" dirty="0" err="1"/>
              <a:t>upperBound</a:t>
            </a:r>
            <a:r>
              <a:rPr lang="en-US" sz="2800" dirty="0"/>
              <a:t> are used to track the range of our search </a:t>
            </a:r>
          </a:p>
          <a:p>
            <a:pPr lvl="2"/>
            <a:r>
              <a:rPr lang="en-US" sz="2400" dirty="0"/>
              <a:t>Here, we set </a:t>
            </a:r>
            <a:r>
              <a:rPr lang="en-US" sz="2400" b="1" dirty="0" err="1"/>
              <a:t>lowerBound</a:t>
            </a:r>
            <a:r>
              <a:rPr lang="en-US" sz="2400" dirty="0"/>
              <a:t> and </a:t>
            </a:r>
            <a:r>
              <a:rPr lang="en-US" sz="2400" b="1" dirty="0" err="1"/>
              <a:t>upperBound</a:t>
            </a:r>
            <a:r>
              <a:rPr lang="en-US" sz="2400" dirty="0"/>
              <a:t>  being the slots which store  the value of the lower bounded and the value of the upper bound.</a:t>
            </a:r>
          </a:p>
          <a:p>
            <a:pPr lvl="1"/>
            <a:r>
              <a:rPr lang="en-US" sz="2800" b="1" dirty="0"/>
              <a:t>check</a:t>
            </a:r>
            <a:r>
              <a:rPr lang="en-US" sz="2800" dirty="0"/>
              <a:t> is used to store the </a:t>
            </a:r>
            <a:r>
              <a:rPr lang="en-US" sz="2800" dirty="0">
                <a:solidFill>
                  <a:srgbClr val="FF0000"/>
                </a:solidFill>
              </a:rPr>
              <a:t>slot</a:t>
            </a:r>
            <a:r>
              <a:rPr lang="en-US" sz="2800" dirty="0"/>
              <a:t> number we are currently checking </a:t>
            </a:r>
          </a:p>
          <a:p>
            <a:pPr lvl="1"/>
            <a:r>
              <a:rPr lang="en-US" sz="2800" b="1" dirty="0" err="1"/>
              <a:t>myArray</a:t>
            </a:r>
            <a:r>
              <a:rPr lang="en-US" sz="2800" dirty="0"/>
              <a:t> is the array we’re searching through</a:t>
            </a:r>
          </a:p>
          <a:p>
            <a:pPr marL="457200" lvl="1" indent="0">
              <a:buNone/>
            </a:pPr>
            <a:r>
              <a:rPr lang="en-US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356C1-C5F3-6E49-89B5-1EFBE708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59324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4C5F8-1914-514C-9EF3-52235545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Binary Search 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EE221-0A37-4842-A50F-61A89ED28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searchKey</a:t>
            </a:r>
            <a:r>
              <a:rPr lang="en-US" sz="2400" dirty="0"/>
              <a:t> is the number we’re looking for </a:t>
            </a:r>
          </a:p>
          <a:p>
            <a:r>
              <a:rPr lang="en-US" sz="2400" b="1" dirty="0" err="1"/>
              <a:t>nElems</a:t>
            </a:r>
            <a:r>
              <a:rPr lang="en-US" sz="2400" dirty="0"/>
              <a:t> is the number of elements in the array (it might not be full) </a:t>
            </a:r>
          </a:p>
          <a:p>
            <a:r>
              <a:rPr lang="en-US" sz="2400" b="1" dirty="0" err="1"/>
              <a:t>lowerBound</a:t>
            </a:r>
            <a:r>
              <a:rPr lang="en-US" sz="2400" dirty="0"/>
              <a:t> and </a:t>
            </a:r>
            <a:r>
              <a:rPr lang="en-US" sz="2400" b="1" dirty="0" err="1"/>
              <a:t>upperBound</a:t>
            </a:r>
            <a:r>
              <a:rPr lang="en-US" sz="2400" dirty="0"/>
              <a:t> are used to track the range of our search </a:t>
            </a:r>
          </a:p>
          <a:p>
            <a:r>
              <a:rPr lang="en-US" sz="2400" b="1" dirty="0"/>
              <a:t>check</a:t>
            </a:r>
            <a:r>
              <a:rPr lang="en-US" sz="2400" dirty="0"/>
              <a:t> is used to store the slot number we are currently checking </a:t>
            </a:r>
          </a:p>
          <a:p>
            <a:r>
              <a:rPr lang="en-US" sz="2400" b="1" dirty="0" err="1"/>
              <a:t>myArray</a:t>
            </a:r>
            <a:r>
              <a:rPr lang="en-US" sz="2400" dirty="0"/>
              <a:t> is the array we’re searching through</a:t>
            </a:r>
          </a:p>
          <a:p>
            <a:pPr marL="457200" lvl="1" indent="0">
              <a:buNone/>
            </a:pPr>
            <a:r>
              <a:rPr lang="en-US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356C1-C5F3-6E49-89B5-1EFBE708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75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70DD77-E72B-5A44-81F5-0795BA6D35DC}"/>
              </a:ext>
            </a:extLst>
          </p:cNvPr>
          <p:cNvSpPr/>
          <p:nvPr/>
        </p:nvSpPr>
        <p:spPr>
          <a:xfrm>
            <a:off x="949811" y="4095960"/>
            <a:ext cx="1354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lowerBound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B564AA8-94C4-744D-A074-0E3EDC29B014}"/>
              </a:ext>
            </a:extLst>
          </p:cNvPr>
          <p:cNvSpPr/>
          <p:nvPr/>
        </p:nvSpPr>
        <p:spPr>
          <a:xfrm rot="10800000">
            <a:off x="1454728" y="4521127"/>
            <a:ext cx="344384" cy="2612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F25D975-355D-B947-BE76-BDCEE4A43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407880"/>
              </p:ext>
            </p:extLst>
          </p:nvPr>
        </p:nvGraphicFramePr>
        <p:xfrm>
          <a:off x="414120" y="4894055"/>
          <a:ext cx="809105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9105">
                  <a:extLst>
                    <a:ext uri="{9D8B030D-6E8A-4147-A177-3AD203B41FA5}">
                      <a16:colId xmlns:a16="http://schemas.microsoft.com/office/drawing/2014/main" val="2423069842"/>
                    </a:ext>
                  </a:extLst>
                </a:gridCol>
                <a:gridCol w="809105">
                  <a:extLst>
                    <a:ext uri="{9D8B030D-6E8A-4147-A177-3AD203B41FA5}">
                      <a16:colId xmlns:a16="http://schemas.microsoft.com/office/drawing/2014/main" val="2442963871"/>
                    </a:ext>
                  </a:extLst>
                </a:gridCol>
                <a:gridCol w="809105">
                  <a:extLst>
                    <a:ext uri="{9D8B030D-6E8A-4147-A177-3AD203B41FA5}">
                      <a16:colId xmlns:a16="http://schemas.microsoft.com/office/drawing/2014/main" val="3017097869"/>
                    </a:ext>
                  </a:extLst>
                </a:gridCol>
                <a:gridCol w="809105">
                  <a:extLst>
                    <a:ext uri="{9D8B030D-6E8A-4147-A177-3AD203B41FA5}">
                      <a16:colId xmlns:a16="http://schemas.microsoft.com/office/drawing/2014/main" val="2938030378"/>
                    </a:ext>
                  </a:extLst>
                </a:gridCol>
                <a:gridCol w="809105">
                  <a:extLst>
                    <a:ext uri="{9D8B030D-6E8A-4147-A177-3AD203B41FA5}">
                      <a16:colId xmlns:a16="http://schemas.microsoft.com/office/drawing/2014/main" val="1947428107"/>
                    </a:ext>
                  </a:extLst>
                </a:gridCol>
                <a:gridCol w="809105">
                  <a:extLst>
                    <a:ext uri="{9D8B030D-6E8A-4147-A177-3AD203B41FA5}">
                      <a16:colId xmlns:a16="http://schemas.microsoft.com/office/drawing/2014/main" val="3754175387"/>
                    </a:ext>
                  </a:extLst>
                </a:gridCol>
                <a:gridCol w="809105">
                  <a:extLst>
                    <a:ext uri="{9D8B030D-6E8A-4147-A177-3AD203B41FA5}">
                      <a16:colId xmlns:a16="http://schemas.microsoft.com/office/drawing/2014/main" val="2556482550"/>
                    </a:ext>
                  </a:extLst>
                </a:gridCol>
                <a:gridCol w="809105">
                  <a:extLst>
                    <a:ext uri="{9D8B030D-6E8A-4147-A177-3AD203B41FA5}">
                      <a16:colId xmlns:a16="http://schemas.microsoft.com/office/drawing/2014/main" val="1338759708"/>
                    </a:ext>
                  </a:extLst>
                </a:gridCol>
                <a:gridCol w="809105">
                  <a:extLst>
                    <a:ext uri="{9D8B030D-6E8A-4147-A177-3AD203B41FA5}">
                      <a16:colId xmlns:a16="http://schemas.microsoft.com/office/drawing/2014/main" val="1433476520"/>
                    </a:ext>
                  </a:extLst>
                </a:gridCol>
                <a:gridCol w="809105">
                  <a:extLst>
                    <a:ext uri="{9D8B030D-6E8A-4147-A177-3AD203B41FA5}">
                      <a16:colId xmlns:a16="http://schemas.microsoft.com/office/drawing/2014/main" val="57766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002060"/>
                          </a:solidFill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00B05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00B050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00B05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00B050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00B050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00B050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00B05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00B050"/>
                          </a:solidFill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07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>
                          <a:solidFill>
                            <a:srgbClr val="002060"/>
                          </a:solidFill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58200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314FEEA-F83C-EE4C-BA74-34A05A4AA5F6}"/>
              </a:ext>
            </a:extLst>
          </p:cNvPr>
          <p:cNvSpPr/>
          <p:nvPr/>
        </p:nvSpPr>
        <p:spPr>
          <a:xfrm>
            <a:off x="7384258" y="4094084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upperBound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379245A7-8955-694A-AC7E-3329E5358904}"/>
              </a:ext>
            </a:extLst>
          </p:cNvPr>
          <p:cNvSpPr/>
          <p:nvPr/>
        </p:nvSpPr>
        <p:spPr>
          <a:xfrm rot="10800000">
            <a:off x="7889175" y="4519251"/>
            <a:ext cx="344384" cy="2612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F4C410-BA31-A24F-94DD-EFC2724C2607}"/>
              </a:ext>
            </a:extLst>
          </p:cNvPr>
          <p:cNvSpPr/>
          <p:nvPr/>
        </p:nvSpPr>
        <p:spPr>
          <a:xfrm>
            <a:off x="414120" y="5978270"/>
            <a:ext cx="4048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check = (</a:t>
            </a:r>
            <a:r>
              <a:rPr lang="en-US" b="1" dirty="0" err="1"/>
              <a:t>lowerBound</a:t>
            </a:r>
            <a:r>
              <a:rPr lang="en-US" b="1" dirty="0"/>
              <a:t> + </a:t>
            </a:r>
            <a:r>
              <a:rPr lang="en-US" b="1" dirty="0" err="1"/>
              <a:t>upperBound</a:t>
            </a:r>
            <a:r>
              <a:rPr lang="en-US" b="1" dirty="0"/>
              <a:t> ) / 2</a:t>
            </a:r>
            <a:endParaRPr lang="en-TW" b="1" dirty="0"/>
          </a:p>
        </p:txBody>
      </p:sp>
    </p:spTree>
    <p:extLst>
      <p:ext uri="{BB962C8B-B14F-4D97-AF65-F5344CB8AC3E}">
        <p14:creationId xmlns:p14="http://schemas.microsoft.com/office/powerpoint/2010/main" val="11624921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4FF6-8C38-2B42-969E-498DA868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4F37C-A9C6-6C41-AF47-7D2F8FCE0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public int find(int </a:t>
            </a:r>
            <a:r>
              <a:rPr lang="en-US" dirty="0" err="1"/>
              <a:t>searchKey</a:t>
            </a:r>
            <a:r>
              <a:rPr lang="en-US" dirty="0"/>
              <a:t>) { </a:t>
            </a:r>
          </a:p>
          <a:p>
            <a:pPr marL="457200" lvl="1" indent="0">
              <a:buNone/>
            </a:pPr>
            <a:r>
              <a:rPr lang="en-US" sz="2800" dirty="0"/>
              <a:t>int </a:t>
            </a:r>
            <a:r>
              <a:rPr lang="en-US" sz="2800" dirty="0" err="1"/>
              <a:t>lowerBound</a:t>
            </a:r>
            <a:r>
              <a:rPr lang="en-US" sz="2800" dirty="0"/>
              <a:t> = 0; </a:t>
            </a:r>
          </a:p>
          <a:p>
            <a:pPr marL="457200" lvl="1" indent="0">
              <a:buNone/>
            </a:pPr>
            <a:r>
              <a:rPr lang="en-US" sz="2800" dirty="0"/>
              <a:t>int </a:t>
            </a:r>
            <a:r>
              <a:rPr lang="en-US" sz="2800" dirty="0" err="1"/>
              <a:t>upperBound</a:t>
            </a:r>
            <a:r>
              <a:rPr lang="en-US" sz="2800" dirty="0"/>
              <a:t> = nElems-1; </a:t>
            </a:r>
          </a:p>
          <a:p>
            <a:pPr marL="457200" lvl="1" indent="0">
              <a:buNone/>
            </a:pPr>
            <a:r>
              <a:rPr lang="en-US" sz="2800" dirty="0"/>
              <a:t>int check; </a:t>
            </a:r>
          </a:p>
          <a:p>
            <a:pPr marL="457200" lvl="1" indent="0">
              <a:buNone/>
            </a:pPr>
            <a:r>
              <a:rPr lang="en-US" sz="2800" dirty="0"/>
              <a:t>while(true) { </a:t>
            </a:r>
          </a:p>
          <a:p>
            <a:pPr marL="914400" lvl="2" indent="0">
              <a:buNone/>
            </a:pPr>
            <a:r>
              <a:rPr lang="en-US" sz="2800" dirty="0"/>
              <a:t>check = (</a:t>
            </a:r>
            <a:r>
              <a:rPr lang="en-US" sz="2800" dirty="0" err="1"/>
              <a:t>lowerBound</a:t>
            </a:r>
            <a:r>
              <a:rPr lang="en-US" sz="2800" dirty="0"/>
              <a:t> + </a:t>
            </a:r>
            <a:r>
              <a:rPr lang="en-US" sz="2800" dirty="0" err="1"/>
              <a:t>upperBound</a:t>
            </a:r>
            <a:r>
              <a:rPr lang="en-US" sz="2800" dirty="0"/>
              <a:t> ) / 2; </a:t>
            </a:r>
          </a:p>
          <a:p>
            <a:pPr marL="914400" lvl="2" indent="0">
              <a:buNone/>
            </a:pPr>
            <a:r>
              <a:rPr lang="en-US" sz="2800" dirty="0"/>
              <a:t>if(</a:t>
            </a:r>
            <a:r>
              <a:rPr lang="en-US" sz="2800" dirty="0" err="1">
                <a:solidFill>
                  <a:srgbClr val="FF0000"/>
                </a:solidFill>
              </a:rPr>
              <a:t>myArray</a:t>
            </a:r>
            <a:r>
              <a:rPr lang="en-US" sz="2800" dirty="0">
                <a:solidFill>
                  <a:srgbClr val="FF0000"/>
                </a:solidFill>
              </a:rPr>
              <a:t>[check] == </a:t>
            </a:r>
            <a:r>
              <a:rPr lang="en-US" sz="2800" dirty="0" err="1">
                <a:solidFill>
                  <a:srgbClr val="FF0000"/>
                </a:solidFill>
              </a:rPr>
              <a:t>searchKey</a:t>
            </a:r>
            <a:r>
              <a:rPr lang="en-US" sz="2800" dirty="0"/>
              <a:t>) { return check; } </a:t>
            </a:r>
            <a:r>
              <a:rPr lang="en-US" sz="2800" dirty="0">
                <a:solidFill>
                  <a:srgbClr val="FF0000"/>
                </a:solidFill>
              </a:rPr>
              <a:t>// found it </a:t>
            </a:r>
          </a:p>
          <a:p>
            <a:pPr marL="914400" lvl="2" indent="0">
              <a:buNone/>
            </a:pPr>
            <a:r>
              <a:rPr lang="en-US" sz="2800" dirty="0"/>
              <a:t>else if(</a:t>
            </a:r>
            <a:r>
              <a:rPr lang="en-US" sz="2800" dirty="0" err="1"/>
              <a:t>lowerBound</a:t>
            </a:r>
            <a:r>
              <a:rPr lang="en-US" sz="2800" dirty="0"/>
              <a:t> &gt; </a:t>
            </a:r>
            <a:r>
              <a:rPr lang="en-US" sz="2800" dirty="0" err="1"/>
              <a:t>upperBound</a:t>
            </a:r>
            <a:r>
              <a:rPr lang="en-US" sz="2800" dirty="0"/>
              <a:t>) { return -1; } </a:t>
            </a:r>
            <a:r>
              <a:rPr lang="en-US" sz="2800" dirty="0">
                <a:solidFill>
                  <a:srgbClr val="FF0000"/>
                </a:solidFill>
              </a:rPr>
              <a:t>//can't find it </a:t>
            </a:r>
          </a:p>
          <a:p>
            <a:pPr marL="914400" lvl="2" indent="0">
              <a:buNone/>
            </a:pPr>
            <a:r>
              <a:rPr lang="en-US" sz="2800" dirty="0"/>
              <a:t>else{ // divide range </a:t>
            </a:r>
          </a:p>
          <a:p>
            <a:pPr marL="1371600" lvl="3" indent="0">
              <a:buNone/>
            </a:pPr>
            <a:r>
              <a:rPr lang="en-US" sz="2800" dirty="0"/>
              <a:t>if(</a:t>
            </a:r>
            <a:r>
              <a:rPr lang="en-US" sz="2800" dirty="0" err="1"/>
              <a:t>myArray</a:t>
            </a:r>
            <a:r>
              <a:rPr lang="en-US" sz="2800" dirty="0"/>
              <a:t>[check] &lt; </a:t>
            </a:r>
            <a:r>
              <a:rPr lang="en-US" sz="2800" dirty="0" err="1"/>
              <a:t>searchKey</a:t>
            </a:r>
            <a:r>
              <a:rPr lang="en-US" sz="2800" dirty="0"/>
              <a:t>) { </a:t>
            </a:r>
            <a:r>
              <a:rPr lang="en-US" sz="2800" dirty="0" err="1"/>
              <a:t>lowerBound</a:t>
            </a:r>
            <a:r>
              <a:rPr lang="en-US" sz="2800" dirty="0"/>
              <a:t> = check+1;}</a:t>
            </a:r>
          </a:p>
          <a:p>
            <a:pPr marL="1371600" lvl="3" indent="0">
              <a:buNone/>
            </a:pPr>
            <a:r>
              <a:rPr lang="en-US" sz="2800" dirty="0"/>
              <a:t>// it's in upper half </a:t>
            </a:r>
          </a:p>
          <a:p>
            <a:pPr marL="1371600" lvl="3" indent="0">
              <a:buNone/>
            </a:pPr>
            <a:r>
              <a:rPr lang="en-US" sz="2800" dirty="0"/>
              <a:t>else{ </a:t>
            </a:r>
            <a:r>
              <a:rPr lang="en-US" sz="2800" dirty="0" err="1"/>
              <a:t>upperBound</a:t>
            </a:r>
            <a:r>
              <a:rPr lang="en-US" sz="2800" dirty="0"/>
              <a:t> = check - 1; } // it's in lower half </a:t>
            </a:r>
          </a:p>
          <a:p>
            <a:pPr marL="914400" lvl="2" indent="0">
              <a:buNone/>
            </a:pPr>
            <a:r>
              <a:rPr lang="en-US" sz="2800" dirty="0"/>
              <a:t>} </a:t>
            </a:r>
            <a:r>
              <a:rPr lang="en-US" sz="2800" dirty="0">
                <a:solidFill>
                  <a:srgbClr val="FF0000"/>
                </a:solidFill>
              </a:rPr>
              <a:t>// end else divide range </a:t>
            </a:r>
          </a:p>
          <a:p>
            <a:pPr marL="457200" lvl="1" indent="0">
              <a:buNone/>
            </a:pPr>
            <a:r>
              <a:rPr lang="en-US" sz="2800" dirty="0"/>
              <a:t>} </a:t>
            </a:r>
            <a:r>
              <a:rPr lang="en-US" sz="2800" dirty="0">
                <a:solidFill>
                  <a:srgbClr val="FF0000"/>
                </a:solidFill>
              </a:rPr>
              <a:t>// end while  </a:t>
            </a:r>
            <a:r>
              <a:rPr lang="en-US" altLang="zh-CN" sz="2800" dirty="0">
                <a:solidFill>
                  <a:srgbClr val="FF0000"/>
                </a:solidFill>
              </a:rPr>
              <a:t>————————————————————</a:t>
            </a:r>
            <a:r>
              <a:rPr lang="en-US" sz="2800" dirty="0">
                <a:solidFill>
                  <a:srgbClr val="FF0000"/>
                </a:solidFill>
              </a:rPr>
              <a:t>!!!</a:t>
            </a:r>
          </a:p>
          <a:p>
            <a:pPr marL="0" indent="0">
              <a:buNone/>
            </a:pPr>
            <a:r>
              <a:rPr lang="en-US" dirty="0"/>
              <a:t>} </a:t>
            </a:r>
            <a:r>
              <a:rPr lang="en-US" dirty="0">
                <a:solidFill>
                  <a:srgbClr val="FF0000"/>
                </a:solidFill>
              </a:rPr>
              <a:t>// end find()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DBCB0-41CF-7440-B049-8D88CC13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16819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05D4-46DC-F04A-B2CA-2A4E38F56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Keeping things ordered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42BD0-E911-9A48-8EBE-7888B6AAB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be able to run a binary search like this, the array we’re working with has to be sorted </a:t>
            </a:r>
          </a:p>
          <a:p>
            <a:r>
              <a:rPr lang="en-US" dirty="0"/>
              <a:t>Now we need new algorithms to keep our array sorted </a:t>
            </a:r>
          </a:p>
          <a:p>
            <a:r>
              <a:rPr lang="en-US" dirty="0"/>
              <a:t>Whenever a new number is inserted, it has to be inserted into the correct place </a:t>
            </a:r>
          </a:p>
          <a:p>
            <a:r>
              <a:rPr lang="en-US" dirty="0"/>
              <a:t>Whenever a number is removed, the gap it leaves behind has to be filled </a:t>
            </a:r>
          </a:p>
          <a:p>
            <a:pPr marL="0" indent="0">
              <a:buNone/>
            </a:pP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77CA0-2243-8247-ACEC-E82BC68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180224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AB46-1611-D44C-BED3-428CF6EA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Inserting an element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7DE0F-9E03-A545-B224-2873B9497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need to insert an element according to its order </a:t>
                </a:r>
              </a:p>
              <a:p>
                <a:r>
                  <a:rPr lang="en-US" dirty="0"/>
                  <a:t>This means we will have to move all the other elements up to make room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7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__ __ __ __ __]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Say we want to insert the number </a:t>
                </a:r>
                <a:r>
                  <a:rPr lang="en-US" b="1" dirty="0">
                    <a:solidFill>
                      <a:srgbClr val="FF0000"/>
                    </a:solidFill>
                  </a:rPr>
                  <a:t>5</a:t>
                </a:r>
                <a:r>
                  <a:rPr lang="en-US" dirty="0"/>
                  <a:t> </a:t>
                </a:r>
              </a:p>
              <a:p>
                <a:r>
                  <a:rPr lang="en-US" dirty="0"/>
                  <a:t>This should go in the third slot (between </a:t>
                </a:r>
                <a:r>
                  <a:rPr lang="en-US" dirty="0">
                    <a:solidFill>
                      <a:srgbClr val="FF0000"/>
                    </a:solidFill>
                  </a:rPr>
                  <a:t>4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FF0000"/>
                    </a:solidFill>
                  </a:rPr>
                  <a:t>6</a:t>
                </a:r>
                <a:r>
                  <a:rPr lang="en-US" dirty="0"/>
                  <a:t>) </a:t>
                </a:r>
              </a:p>
              <a:p>
                <a:r>
                  <a:rPr lang="en-US" dirty="0"/>
                  <a:t>We need an algorithm that is going to shuffle all the elements from slot 2 onwards one space to leave a gap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7DE0F-9E03-A545-B224-2873B9497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0BDBD-35CA-1042-A1A2-8FF63CA8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26400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4C53-24B7-4C4E-B0EB-76E64DD3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Inserting an element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0ECFD-AF52-9E49-A19F-856A428F3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Make a gap in the array by shifting everything up</a:t>
                </a:r>
              </a:p>
              <a:p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6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7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8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9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__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__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__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__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__]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sz="2800" dirty="0"/>
                  <a:t>//lets make space to insert something into slot 2 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for(int j=</a:t>
                </a:r>
                <a:r>
                  <a:rPr lang="en-US" sz="2800" dirty="0" err="1"/>
                  <a:t>dataSize;j</a:t>
                </a:r>
                <a:r>
                  <a:rPr lang="en-US" sz="2800" dirty="0"/>
                  <a:t>&gt;2;j--) { 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data[j]=data[j-1]; 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}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__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__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__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__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__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__]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0ECFD-AF52-9E49-A19F-856A428F3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F495B-18B3-FD44-ACC0-B74C2528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79</a:t>
            </a:fld>
            <a:endParaRPr lang="en-TW"/>
          </a:p>
        </p:txBody>
      </p:sp>
      <p:sp>
        <p:nvSpPr>
          <p:cNvPr id="5" name="Curved Down Arrow 4">
            <a:extLst>
              <a:ext uri="{FF2B5EF4-FFF2-40B4-BE49-F238E27FC236}">
                <a16:creationId xmlns:a16="http://schemas.microsoft.com/office/drawing/2014/main" id="{37EB82EF-6797-A14E-9F4E-F1929B61C1DF}"/>
              </a:ext>
            </a:extLst>
          </p:cNvPr>
          <p:cNvSpPr/>
          <p:nvPr/>
        </p:nvSpPr>
        <p:spPr>
          <a:xfrm>
            <a:off x="3241964" y="4607626"/>
            <a:ext cx="285008" cy="1543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75BEDA30-99A4-F846-85A2-22C5AC2FCB59}"/>
              </a:ext>
            </a:extLst>
          </p:cNvPr>
          <p:cNvSpPr/>
          <p:nvPr/>
        </p:nvSpPr>
        <p:spPr>
          <a:xfrm>
            <a:off x="3619995" y="4605248"/>
            <a:ext cx="285008" cy="1543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042D80EA-A3F4-DF4B-B0FF-358A77275D18}"/>
              </a:ext>
            </a:extLst>
          </p:cNvPr>
          <p:cNvSpPr/>
          <p:nvPr/>
        </p:nvSpPr>
        <p:spPr>
          <a:xfrm>
            <a:off x="3982192" y="4605248"/>
            <a:ext cx="285008" cy="1543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F9C2570F-1DD1-7949-9C3E-B721FB3BE715}"/>
              </a:ext>
            </a:extLst>
          </p:cNvPr>
          <p:cNvSpPr/>
          <p:nvPr/>
        </p:nvSpPr>
        <p:spPr>
          <a:xfrm>
            <a:off x="4306783" y="4605248"/>
            <a:ext cx="285008" cy="1543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6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DB07-6278-EB43-9C6F-788FC7EA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Using Arrays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CF6F9-6B3B-3A45-AF1E-12A5715B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slot of an array holds a value of the same type. </a:t>
            </a:r>
          </a:p>
          <a:p>
            <a:r>
              <a:rPr lang="en-US" dirty="0"/>
              <a:t>For example, you can have an array of int, an array of double, and so on. </a:t>
            </a:r>
          </a:p>
          <a:p>
            <a:r>
              <a:rPr lang="en-US" dirty="0"/>
              <a:t>This array holds data of type int. </a:t>
            </a:r>
          </a:p>
          <a:p>
            <a:r>
              <a:rPr lang="en-US" dirty="0"/>
              <a:t>Every slot may contain only an int. </a:t>
            </a:r>
          </a:p>
          <a:p>
            <a:r>
              <a:rPr lang="en-US" dirty="0"/>
              <a:t>A slot of this array can be used anywhere a variable of type int can be used. </a:t>
            </a:r>
          </a:p>
          <a:p>
            <a:r>
              <a:rPr lang="en-US" dirty="0"/>
              <a:t>Example.</a:t>
            </a:r>
          </a:p>
          <a:p>
            <a:pPr marL="457200" lvl="1" indent="0">
              <a:buNone/>
            </a:pPr>
            <a:r>
              <a:rPr lang="en-US" sz="2800" dirty="0"/>
              <a:t>data[3] = </a:t>
            </a:r>
            <a:r>
              <a:rPr lang="en-US" sz="2800" b="1" dirty="0">
                <a:solidFill>
                  <a:srgbClr val="FF0000"/>
                </a:solidFill>
              </a:rPr>
              <a:t>55</a:t>
            </a:r>
            <a:r>
              <a:rPr lang="en-US" sz="2800" dirty="0"/>
              <a:t>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EAAE-962C-C141-B24A-5FDD5048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</a:t>
            </a:fld>
            <a:endParaRPr lang="en-TW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A258371-2886-B448-8F1D-1A6F7593E8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47368"/>
              </p:ext>
            </p:extLst>
          </p:nvPr>
        </p:nvGraphicFramePr>
        <p:xfrm>
          <a:off x="4265137" y="4005940"/>
          <a:ext cx="2252518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6259">
                  <a:extLst>
                    <a:ext uri="{9D8B030D-6E8A-4147-A177-3AD203B41FA5}">
                      <a16:colId xmlns:a16="http://schemas.microsoft.com/office/drawing/2014/main" val="1323671176"/>
                    </a:ext>
                  </a:extLst>
                </a:gridCol>
                <a:gridCol w="1126259">
                  <a:extLst>
                    <a:ext uri="{9D8B030D-6E8A-4147-A177-3AD203B41FA5}">
                      <a16:colId xmlns:a16="http://schemas.microsoft.com/office/drawing/2014/main" val="3368129150"/>
                    </a:ext>
                  </a:extLst>
                </a:gridCol>
              </a:tblGrid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409126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105617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72617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468730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>
                          <a:solidFill>
                            <a:srgbClr val="FF0000"/>
                          </a:solidFill>
                        </a:rPr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57181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11145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0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0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37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893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9DBA-677B-1B40-A831-768AFC44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Full insertion method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599CF-1943-BD40-A776-826B9EC5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public void insert(int value) { </a:t>
            </a:r>
          </a:p>
          <a:p>
            <a:pPr marL="457200" lvl="1" indent="0">
              <a:buNone/>
            </a:pPr>
            <a:r>
              <a:rPr lang="en-US" dirty="0"/>
              <a:t>int j = 0; </a:t>
            </a:r>
          </a:p>
          <a:p>
            <a:pPr marL="457200" lvl="1" indent="0">
              <a:buNone/>
            </a:pPr>
            <a:r>
              <a:rPr lang="en-US" dirty="0"/>
              <a:t>while(array[j] &lt; value &amp;&amp; j &lt; </a:t>
            </a:r>
            <a:r>
              <a:rPr lang="en-US" dirty="0" err="1"/>
              <a:t>nElems</a:t>
            </a:r>
            <a:r>
              <a:rPr lang="en-US" dirty="0"/>
              <a:t>) { </a:t>
            </a:r>
            <a:r>
              <a:rPr lang="en-US" dirty="0">
                <a:solidFill>
                  <a:srgbClr val="FF0000"/>
                </a:solidFill>
              </a:rPr>
              <a:t>//find where it goes </a:t>
            </a:r>
          </a:p>
          <a:p>
            <a:pPr marL="914400" lvl="2" indent="0">
              <a:buNone/>
            </a:pPr>
            <a:r>
              <a:rPr lang="en-US" sz="2400" dirty="0" err="1"/>
              <a:t>j++</a:t>
            </a:r>
            <a:r>
              <a:rPr lang="en-US" sz="2400" dirty="0"/>
              <a:t>; </a:t>
            </a:r>
            <a:r>
              <a:rPr lang="en-US" sz="2400" dirty="0">
                <a:solidFill>
                  <a:srgbClr val="FF0000"/>
                </a:solidFill>
              </a:rPr>
              <a:t>//linear search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457200" lvl="1" indent="0">
              <a:buNone/>
            </a:pPr>
            <a:r>
              <a:rPr lang="en-US" dirty="0"/>
              <a:t>for(int k = </a:t>
            </a:r>
            <a:r>
              <a:rPr lang="en-US" dirty="0" err="1"/>
              <a:t>nElems</a:t>
            </a:r>
            <a:r>
              <a:rPr lang="en-US" dirty="0"/>
              <a:t>; k &gt; j; k--) { </a:t>
            </a:r>
            <a:r>
              <a:rPr lang="en-US" dirty="0">
                <a:solidFill>
                  <a:srgbClr val="FF0000"/>
                </a:solidFill>
              </a:rPr>
              <a:t>// move bigger ones up </a:t>
            </a:r>
          </a:p>
          <a:p>
            <a:pPr marL="914400" lvl="2" indent="0">
              <a:buNone/>
            </a:pPr>
            <a:r>
              <a:rPr lang="en-US" sz="2400" dirty="0"/>
              <a:t>a[k] = a[k-1]; </a:t>
            </a:r>
          </a:p>
          <a:p>
            <a:pPr marL="457200" lvl="1" indent="0">
              <a:buNone/>
            </a:pPr>
            <a:r>
              <a:rPr lang="en-US" dirty="0"/>
              <a:t>} </a:t>
            </a:r>
          </a:p>
          <a:p>
            <a:pPr marL="457200" lvl="1" indent="0">
              <a:buNone/>
            </a:pPr>
            <a:r>
              <a:rPr lang="en-US" dirty="0"/>
              <a:t>a[j] = value; </a:t>
            </a:r>
            <a:r>
              <a:rPr lang="en-US" dirty="0">
                <a:solidFill>
                  <a:srgbClr val="FF0000"/>
                </a:solidFill>
              </a:rPr>
              <a:t>// insert it </a:t>
            </a:r>
          </a:p>
          <a:p>
            <a:pPr marL="457200" lvl="1" indent="0">
              <a:buNone/>
            </a:pPr>
            <a:r>
              <a:rPr lang="en-US" dirty="0" err="1"/>
              <a:t>nElems</a:t>
            </a:r>
            <a:r>
              <a:rPr lang="en-US" dirty="0"/>
              <a:t>++; </a:t>
            </a:r>
            <a:r>
              <a:rPr lang="en-US" dirty="0">
                <a:solidFill>
                  <a:srgbClr val="FF0000"/>
                </a:solidFill>
              </a:rPr>
              <a:t>// increment size </a:t>
            </a:r>
          </a:p>
          <a:p>
            <a:pPr marL="0" indent="0">
              <a:buNone/>
            </a:pPr>
            <a:r>
              <a:rPr lang="en-US" sz="2400" dirty="0"/>
              <a:t>} // end insert()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C375B-37F4-0B45-8304-DA515E97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506010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41DB-8599-F240-B8C3-959A30C6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Removing an Element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C34B-E3E6-DD4D-9D9F-88B8C0CEE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remove a particular element in our array </a:t>
            </a:r>
          </a:p>
          <a:p>
            <a:r>
              <a:rPr lang="en-US" dirty="0"/>
              <a:t>Once we delete it there will be a gap left in our array </a:t>
            </a:r>
          </a:p>
          <a:p>
            <a:r>
              <a:rPr lang="en-US" dirty="0"/>
              <a:t>If we don’t keep track of these gaps, then the array will just fill up with holes like a </a:t>
            </a:r>
            <a:r>
              <a:rPr lang="en-US" b="1" dirty="0">
                <a:solidFill>
                  <a:srgbClr val="FF0000"/>
                </a:solidFill>
              </a:rPr>
              <a:t>Swiss cheese </a:t>
            </a:r>
          </a:p>
          <a:p>
            <a:r>
              <a:rPr lang="en-US" dirty="0"/>
              <a:t>We need an algorithm that will move all the elements down to fill the gap that is created after one is removed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A7C9A-37A4-994F-A88C-DCB76772D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81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EAC36-BAEE-DA45-A6EB-D7166067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475" y="4110554"/>
            <a:ext cx="34630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512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168C-A3E6-6B47-B770-7C1C010B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Removing an Element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7C8C5C-D0B2-4442-90EE-DC8B4D298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Removing – squishes an existing element by shifting everything down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[2  4  6  7  8  9  __  __  __  __  __]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:r>
                  <a:rPr lang="en-US" sz="2800" dirty="0"/>
                  <a:t>//delete something from slot 2 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for(int j = 2; j &lt; </a:t>
                </a:r>
                <a:r>
                  <a:rPr lang="en-US" sz="2800" dirty="0" err="1"/>
                  <a:t>dataSize</a:t>
                </a:r>
                <a:r>
                  <a:rPr lang="en-US" sz="2800" dirty="0"/>
                  <a:t>; </a:t>
                </a:r>
                <a:r>
                  <a:rPr lang="en-US" sz="2800" dirty="0" err="1"/>
                  <a:t>j++</a:t>
                </a:r>
                <a:r>
                  <a:rPr lang="en-US" sz="2800" dirty="0"/>
                  <a:t>) { </a:t>
                </a:r>
              </a:p>
              <a:p>
                <a:pPr marL="914400" lvl="2" indent="0">
                  <a:buNone/>
                </a:pPr>
                <a:r>
                  <a:rPr lang="en-US" sz="2800" dirty="0"/>
                  <a:t>data[j] = data[j+1]; 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}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[2  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7  8  9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__  __  __  __]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7C8C5C-D0B2-4442-90EE-DC8B4D298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75AC-C74D-084C-B986-C8F4C9F0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82</a:t>
            </a:fld>
            <a:endParaRPr lang="en-TW"/>
          </a:p>
        </p:txBody>
      </p:sp>
      <p:sp>
        <p:nvSpPr>
          <p:cNvPr id="5" name="Curved Down Arrow 4">
            <a:extLst>
              <a:ext uri="{FF2B5EF4-FFF2-40B4-BE49-F238E27FC236}">
                <a16:creationId xmlns:a16="http://schemas.microsoft.com/office/drawing/2014/main" id="{5E85F866-4D37-4844-A43E-2708DCB0C8F4}"/>
              </a:ext>
            </a:extLst>
          </p:cNvPr>
          <p:cNvSpPr/>
          <p:nvPr/>
        </p:nvSpPr>
        <p:spPr>
          <a:xfrm flipH="1">
            <a:off x="3546764" y="4845132"/>
            <a:ext cx="285008" cy="1543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6" name="Curved Down Arrow 5">
            <a:extLst>
              <a:ext uri="{FF2B5EF4-FFF2-40B4-BE49-F238E27FC236}">
                <a16:creationId xmlns:a16="http://schemas.microsoft.com/office/drawing/2014/main" id="{E7576264-7D02-7E49-A776-0E8859A5DFBE}"/>
              </a:ext>
            </a:extLst>
          </p:cNvPr>
          <p:cNvSpPr/>
          <p:nvPr/>
        </p:nvSpPr>
        <p:spPr>
          <a:xfrm flipH="1">
            <a:off x="3924795" y="4842754"/>
            <a:ext cx="285008" cy="1543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20B3576D-B2A7-8847-AD7A-8D456DDACAF9}"/>
              </a:ext>
            </a:extLst>
          </p:cNvPr>
          <p:cNvSpPr/>
          <p:nvPr/>
        </p:nvSpPr>
        <p:spPr>
          <a:xfrm flipH="1">
            <a:off x="4286992" y="4842754"/>
            <a:ext cx="285008" cy="1543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315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5E2E-AEF3-5248-9122-0EF5CCDF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Evaluation of Ordered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15EB5-FBDB-9D4A-BDD1-6FB56C513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process is much shorter (we can run a </a:t>
            </a:r>
            <a:r>
              <a:rPr lang="en-US" b="1" dirty="0">
                <a:solidFill>
                  <a:srgbClr val="FF0000"/>
                </a:solidFill>
              </a:rPr>
              <a:t>binary search</a:t>
            </a:r>
            <a:r>
              <a:rPr lang="en-US" dirty="0"/>
              <a:t>) </a:t>
            </a:r>
          </a:p>
          <a:p>
            <a:r>
              <a:rPr lang="en-US" dirty="0"/>
              <a:t>Insertion takes longer because we have to move elements up to make room rather than just sticking a new element at the end </a:t>
            </a:r>
          </a:p>
          <a:p>
            <a:r>
              <a:rPr lang="en-US" dirty="0"/>
              <a:t>Deletion is slow for both ordered and unordered arrays since you have to move items down to get rid of gaps </a:t>
            </a:r>
          </a:p>
          <a:p>
            <a:r>
              <a:rPr lang="en-US" dirty="0"/>
              <a:t>Ordered arrays are useful in situations where searches are frequent and insertions are not </a:t>
            </a:r>
          </a:p>
          <a:p>
            <a:pPr lvl="1"/>
            <a:r>
              <a:rPr lang="en-US" sz="2800" dirty="0"/>
              <a:t>Good for a shelf of books in a library </a:t>
            </a:r>
          </a:p>
          <a:p>
            <a:pPr lvl="1"/>
            <a:r>
              <a:rPr lang="en-US" sz="2800" dirty="0"/>
              <a:t>Not useful for a book jumble sale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C1219-9481-C64C-AB3B-B3AE14AA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17649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858F-6D93-F349-B5B9-D8A94283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good is binary search?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D4454-B7E2-0E4E-A89E-645323CC1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arrays get bigger, using a binary search becomes more important </a:t>
            </a:r>
          </a:p>
          <a:p>
            <a:r>
              <a:rPr lang="en-US" dirty="0"/>
              <a:t>A linear search would take ages!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12352-80F9-DB4B-B32D-327A778F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84</a:t>
            </a:fld>
            <a:endParaRPr lang="en-TW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427B9E-A16F-CC48-B8D7-A3B716C95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06601"/>
              </p:ext>
            </p:extLst>
          </p:nvPr>
        </p:nvGraphicFramePr>
        <p:xfrm>
          <a:off x="480949" y="2864796"/>
          <a:ext cx="8182100" cy="3674117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58490">
                  <a:extLst>
                    <a:ext uri="{9D8B030D-6E8A-4147-A177-3AD203B41FA5}">
                      <a16:colId xmlns:a16="http://schemas.microsoft.com/office/drawing/2014/main" val="281760185"/>
                    </a:ext>
                  </a:extLst>
                </a:gridCol>
                <a:gridCol w="3161805">
                  <a:extLst>
                    <a:ext uri="{9D8B030D-6E8A-4147-A177-3AD203B41FA5}">
                      <a16:colId xmlns:a16="http://schemas.microsoft.com/office/drawing/2014/main" val="2520668176"/>
                    </a:ext>
                  </a:extLst>
                </a:gridCol>
                <a:gridCol w="3161805">
                  <a:extLst>
                    <a:ext uri="{9D8B030D-6E8A-4147-A177-3AD203B41FA5}">
                      <a16:colId xmlns:a16="http://schemas.microsoft.com/office/drawing/2014/main" val="1105490217"/>
                    </a:ext>
                  </a:extLst>
                </a:gridCol>
              </a:tblGrid>
              <a:tr h="768098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Size of Array </a:t>
                      </a:r>
                      <a:endParaRPr lang="en-US" sz="2000" b="1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Comparisons Needed of </a:t>
                      </a:r>
                      <a:r>
                        <a:rPr lang="en-US" sz="2000" b="1" dirty="0"/>
                        <a:t>Binary Search </a:t>
                      </a:r>
                      <a:r>
                        <a:rPr lang="en-US" sz="2000" b="1" dirty="0">
                          <a:effectLst/>
                          <a:latin typeface="Times" pitchFamily="2" charset="0"/>
                        </a:rPr>
                        <a:t>(Worse Case)</a:t>
                      </a: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</a:rPr>
                        <a:t>Comparisons Needed of </a:t>
                      </a:r>
                      <a:r>
                        <a:rPr lang="en-US" sz="2000" b="1" dirty="0"/>
                        <a:t>Linear Search </a:t>
                      </a:r>
                      <a:r>
                        <a:rPr lang="en-US" sz="2000" b="1" dirty="0">
                          <a:effectLst/>
                          <a:latin typeface="Times" pitchFamily="2" charset="0"/>
                        </a:rPr>
                        <a:t>(Worse Case)</a:t>
                      </a: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51481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4 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561512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7 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081232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1,000 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b="1" dirty="0">
                          <a:solidFill>
                            <a:srgbClr val="FF0000"/>
                          </a:solidFill>
                          <a:effectLst/>
                        </a:rPr>
                        <a:t>10 </a:t>
                      </a:r>
                      <a:endParaRPr lang="en-TW" sz="2000" b="1" dirty="0">
                        <a:solidFill>
                          <a:srgbClr val="FF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b="1" dirty="0">
                          <a:solidFill>
                            <a:srgbClr val="FF0000"/>
                          </a:solidFill>
                          <a:effectLst/>
                        </a:rPr>
                        <a:t>1,000 </a:t>
                      </a:r>
                      <a:endParaRPr lang="en-TW" sz="2000" b="1" dirty="0">
                        <a:solidFill>
                          <a:srgbClr val="FF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741856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10,000 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14 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10,000 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18791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r>
                        <a:rPr lang="en-TW" sz="2000">
                          <a:effectLst/>
                        </a:rPr>
                        <a:t>100,000 </a:t>
                      </a:r>
                      <a:endParaRPr lang="en-TW" sz="200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17 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100,000 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78278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1,000,000 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20 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1,000,000 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372579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10,000,000 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24 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10,000,000 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887587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100,000,000 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27 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100,000,000 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370814"/>
                  </a:ext>
                </a:extLst>
              </a:tr>
              <a:tr h="322891">
                <a:tc>
                  <a:txBody>
                    <a:bodyPr/>
                    <a:lstStyle/>
                    <a:p>
                      <a:r>
                        <a:rPr lang="en-TW" sz="2000" dirty="0">
                          <a:effectLst/>
                        </a:rPr>
                        <a:t>1,000,000,000 </a:t>
                      </a:r>
                      <a:endParaRPr lang="en-TW" sz="20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b="1" dirty="0">
                          <a:solidFill>
                            <a:srgbClr val="FF0000"/>
                          </a:solidFill>
                          <a:effectLst/>
                        </a:rPr>
                        <a:t>30 </a:t>
                      </a:r>
                      <a:endParaRPr lang="en-TW" sz="2000" b="1" dirty="0">
                        <a:solidFill>
                          <a:srgbClr val="FF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 sz="2000" b="1" dirty="0">
                          <a:solidFill>
                            <a:srgbClr val="FF0000"/>
                          </a:solidFill>
                          <a:effectLst/>
                        </a:rPr>
                        <a:t>1,000,000,000 </a:t>
                      </a:r>
                      <a:endParaRPr lang="en-TW" sz="2000" b="1" dirty="0">
                        <a:solidFill>
                          <a:srgbClr val="FF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60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8166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DC9D-C481-C945-9B20-FAB92B5D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Mathematically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08A87-133F-B248-8F5E-EDE8657C6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number of steps needed to perform a binary search on an array of size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number of times that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halved 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16 then 4 steps will be needed 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Step 1: </a:t>
                </a:r>
                <a:r>
                  <a:rPr lang="en-US" dirty="0">
                    <a:solidFill>
                      <a:srgbClr val="FF0000"/>
                    </a:solidFill>
                  </a:rPr>
                  <a:t>narrow search space down to 8 slots 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Step 2: </a:t>
                </a:r>
                <a:r>
                  <a:rPr lang="en-US" dirty="0">
                    <a:solidFill>
                      <a:srgbClr val="FF0000"/>
                    </a:solidFill>
                  </a:rPr>
                  <a:t>narrow search space down to 4 slots 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Step 3: </a:t>
                </a:r>
                <a:r>
                  <a:rPr lang="en-US" dirty="0">
                    <a:solidFill>
                      <a:srgbClr val="FF0000"/>
                    </a:solidFill>
                  </a:rPr>
                  <a:t>narrow search space down to 2 slots </a:t>
                </a:r>
              </a:p>
              <a:p>
                <a:pPr lvl="1"/>
                <a:r>
                  <a:rPr lang="en-US" b="1" dirty="0">
                    <a:solidFill>
                      <a:srgbClr val="FF0000"/>
                    </a:solidFill>
                  </a:rPr>
                  <a:t>Step 4: </a:t>
                </a:r>
                <a:r>
                  <a:rPr lang="en-US" dirty="0">
                    <a:solidFill>
                      <a:srgbClr val="FF0000"/>
                    </a:solidFill>
                  </a:rPr>
                  <a:t>narrow search space down to 1 slot </a:t>
                </a:r>
              </a:p>
              <a:p>
                <a:r>
                  <a:rPr lang="en-US" dirty="0"/>
                  <a:t>Each iteration of the binary search algorithm halves the search space that needs to be considered </a:t>
                </a:r>
              </a:p>
              <a:p>
                <a:r>
                  <a:rPr lang="en-US" dirty="0"/>
                  <a:t>In other words, each extra iteration allowed doubles the range you can search through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08A87-133F-B248-8F5E-EDE8657C6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58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C8A7-4824-F54F-9213-7335DBDF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080640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DC9D-C481-C945-9B20-FAB92B5D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Mathematically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08A87-133F-B248-8F5E-EDE8657C6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i="1" dirty="0" smtClean="0">
                            <a:solidFill>
                              <a:srgbClr val="FF0000"/>
                            </a:solidFill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 many steps we need in worst case?  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08A87-133F-B248-8F5E-EDE8657C6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69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C8A7-4824-F54F-9213-7335DBDF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86</a:t>
            </a:fld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5977949-890B-DE4B-9BA1-15E7CACC7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469589"/>
                  </p:ext>
                </p:extLst>
              </p:nvPr>
            </p:nvGraphicFramePr>
            <p:xfrm>
              <a:off x="504090" y="2414612"/>
              <a:ext cx="7924801" cy="360076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2121">
                      <a:extLst>
                        <a:ext uri="{9D8B030D-6E8A-4147-A177-3AD203B41FA5}">
                          <a16:colId xmlns:a16="http://schemas.microsoft.com/office/drawing/2014/main" val="3081173560"/>
                        </a:ext>
                      </a:extLst>
                    </a:gridCol>
                    <a:gridCol w="3101340">
                      <a:extLst>
                        <a:ext uri="{9D8B030D-6E8A-4147-A177-3AD203B41FA5}">
                          <a16:colId xmlns:a16="http://schemas.microsoft.com/office/drawing/2014/main" val="1740459434"/>
                        </a:ext>
                      </a:extLst>
                    </a:gridCol>
                    <a:gridCol w="3101340">
                      <a:extLst>
                        <a:ext uri="{9D8B030D-6E8A-4147-A177-3AD203B41FA5}">
                          <a16:colId xmlns:a16="http://schemas.microsoft.com/office/drawing/2014/main" val="5863960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TW" sz="2400" b="1" dirty="0">
                            <a:solidFill>
                              <a:srgbClr val="FF0000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Input search space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Output search space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9375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Step 1.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4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4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676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Step 2.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4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90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Step 3.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4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2368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…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2400" b="1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7656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400" b="1" dirty="0"/>
                            <a:t>Step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TW" sz="2400" b="1" dirty="0"/>
                            <a:t>.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p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4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TW" sz="24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618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400" b="1" dirty="0"/>
                            <a:t>Step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TW" sz="2400" b="1" dirty="0"/>
                            <a:t>.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TW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(We find the answer.)</a:t>
                          </a:r>
                          <a:endParaRPr lang="en-TW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5357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5977949-890B-DE4B-9BA1-15E7CACC7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469589"/>
                  </p:ext>
                </p:extLst>
              </p:nvPr>
            </p:nvGraphicFramePr>
            <p:xfrm>
              <a:off x="504090" y="2414612"/>
              <a:ext cx="7924801" cy="36125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22121">
                      <a:extLst>
                        <a:ext uri="{9D8B030D-6E8A-4147-A177-3AD203B41FA5}">
                          <a16:colId xmlns:a16="http://schemas.microsoft.com/office/drawing/2014/main" val="3081173560"/>
                        </a:ext>
                      </a:extLst>
                    </a:gridCol>
                    <a:gridCol w="3101340">
                      <a:extLst>
                        <a:ext uri="{9D8B030D-6E8A-4147-A177-3AD203B41FA5}">
                          <a16:colId xmlns:a16="http://schemas.microsoft.com/office/drawing/2014/main" val="1740459434"/>
                        </a:ext>
                      </a:extLst>
                    </a:gridCol>
                    <a:gridCol w="3101340">
                      <a:extLst>
                        <a:ext uri="{9D8B030D-6E8A-4147-A177-3AD203B41FA5}">
                          <a16:colId xmlns:a16="http://schemas.microsoft.com/office/drawing/2014/main" val="58639609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TW" sz="2400" b="1" dirty="0">
                            <a:solidFill>
                              <a:srgbClr val="FF0000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Input search space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Output search space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9375093"/>
                      </a:ext>
                    </a:extLst>
                  </a:tr>
                  <a:tr h="4636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Step 1.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6148" t="-108108" r="-100410" b="-6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55510" t="-108108" b="-6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676589"/>
                      </a:ext>
                    </a:extLst>
                  </a:tr>
                  <a:tr h="465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Step 2.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6148" t="-213889" r="-100410" b="-5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55510" t="-213889" b="-51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90820"/>
                      </a:ext>
                    </a:extLst>
                  </a:tr>
                  <a:tr h="465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Step 3.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6148" t="-305405" r="-100410" b="-4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55510" t="-305405" b="-40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236842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400" b="1" dirty="0"/>
                            <a:t>…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24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2400" b="1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765629"/>
                      </a:ext>
                    </a:extLst>
                  </a:tr>
                  <a:tr h="472377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735" t="-502703" r="-359559" b="-2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6148" t="-502703" r="-100410" b="-2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55510" t="-502703" b="-20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618802"/>
                      </a:ext>
                    </a:extLst>
                  </a:tr>
                  <a:tr h="831215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735" t="-337879" r="-35955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6148" t="-337879" r="-10041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5357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5200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DC9D-C481-C945-9B20-FAB92B5D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Analysis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08A87-133F-B248-8F5E-EDE8657C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many steps we need in worst case?</a:t>
            </a:r>
          </a:p>
          <a:p>
            <a:pPr lvl="1"/>
            <a:r>
              <a:rPr lang="en-US" dirty="0"/>
              <a:t>//Suppose that that </a:t>
            </a:r>
            <a:r>
              <a:rPr lang="en-US" dirty="0" err="1"/>
              <a:t>myArray</a:t>
            </a:r>
            <a:r>
              <a:rPr lang="en-US" dirty="0"/>
              <a:t>[check] &gt; </a:t>
            </a:r>
            <a:r>
              <a:rPr lang="en-US" dirty="0" err="1"/>
              <a:t>searchKey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C8A7-4824-F54F-9213-7335DBDF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87</a:t>
            </a:fld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5977949-890B-DE4B-9BA1-15E7CACC7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4401920"/>
                  </p:ext>
                </p:extLst>
              </p:nvPr>
            </p:nvGraphicFramePr>
            <p:xfrm>
              <a:off x="1606058" y="2044774"/>
              <a:ext cx="6869725" cy="42423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92845">
                      <a:extLst>
                        <a:ext uri="{9D8B030D-6E8A-4147-A177-3AD203B41FA5}">
                          <a16:colId xmlns:a16="http://schemas.microsoft.com/office/drawing/2014/main" val="3081173560"/>
                        </a:ext>
                      </a:extLst>
                    </a:gridCol>
                    <a:gridCol w="2950203">
                      <a:extLst>
                        <a:ext uri="{9D8B030D-6E8A-4147-A177-3AD203B41FA5}">
                          <a16:colId xmlns:a16="http://schemas.microsoft.com/office/drawing/2014/main" val="1740459434"/>
                        </a:ext>
                      </a:extLst>
                    </a:gridCol>
                    <a:gridCol w="2426677">
                      <a:extLst>
                        <a:ext uri="{9D8B030D-6E8A-4147-A177-3AD203B41FA5}">
                          <a16:colId xmlns:a16="http://schemas.microsoft.com/office/drawing/2014/main" val="586396095"/>
                        </a:ext>
                      </a:extLst>
                    </a:gridCol>
                  </a:tblGrid>
                  <a:tr h="464484">
                    <a:tc>
                      <a:txBody>
                        <a:bodyPr/>
                        <a:lstStyle/>
                        <a:p>
                          <a:pPr algn="ctr"/>
                          <a:endParaRPr lang="en-TW" sz="1800" b="1" dirty="0">
                            <a:solidFill>
                              <a:srgbClr val="FF0000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1800" b="1" dirty="0"/>
                            <a:t>Input search space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1800" b="1" dirty="0"/>
                            <a:t>Output search space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79375093"/>
                      </a:ext>
                    </a:extLst>
                  </a:tr>
                  <a:tr h="47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1800" b="1" dirty="0"/>
                            <a:t>Step 1.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18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18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65676589"/>
                      </a:ext>
                    </a:extLst>
                  </a:tr>
                  <a:tr h="468656">
                    <a:tc>
                      <a:txBody>
                        <a:bodyPr/>
                        <a:lstStyle/>
                        <a:p>
                          <a:pPr algn="ctr"/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7147658"/>
                      </a:ext>
                    </a:extLst>
                  </a:tr>
                  <a:tr h="47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1800" b="1" dirty="0"/>
                            <a:t>Step 2.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18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9390820"/>
                      </a:ext>
                    </a:extLst>
                  </a:tr>
                  <a:tr h="464484">
                    <a:tc>
                      <a:txBody>
                        <a:bodyPr/>
                        <a:lstStyle/>
                        <a:p>
                          <a:pPr algn="ctr"/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9719268"/>
                      </a:ext>
                    </a:extLst>
                  </a:tr>
                  <a:tr h="4644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1800" b="1" dirty="0"/>
                            <a:t>…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1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1800" b="1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72765629"/>
                      </a:ext>
                    </a:extLst>
                  </a:tr>
                  <a:tr h="4789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1800" b="1" dirty="0"/>
                            <a:t>Step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18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TW" sz="1800" b="1" dirty="0"/>
                            <a:t>.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p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18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TW" sz="18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04618802"/>
                      </a:ext>
                    </a:extLst>
                  </a:tr>
                  <a:tr h="4799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98882814"/>
                      </a:ext>
                    </a:extLst>
                  </a:tr>
                  <a:tr h="4799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1800" b="1" dirty="0"/>
                            <a:t>Step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TW" sz="1800" b="1" dirty="0"/>
                            <a:t>.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80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TW" sz="1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TW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(We find the answer.)</a:t>
                          </a:r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675357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5977949-890B-DE4B-9BA1-15E7CACC7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4401920"/>
                  </p:ext>
                </p:extLst>
              </p:nvPr>
            </p:nvGraphicFramePr>
            <p:xfrm>
              <a:off x="1606058" y="2044774"/>
              <a:ext cx="6869725" cy="42423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92845">
                      <a:extLst>
                        <a:ext uri="{9D8B030D-6E8A-4147-A177-3AD203B41FA5}">
                          <a16:colId xmlns:a16="http://schemas.microsoft.com/office/drawing/2014/main" val="3081173560"/>
                        </a:ext>
                      </a:extLst>
                    </a:gridCol>
                    <a:gridCol w="2950203">
                      <a:extLst>
                        <a:ext uri="{9D8B030D-6E8A-4147-A177-3AD203B41FA5}">
                          <a16:colId xmlns:a16="http://schemas.microsoft.com/office/drawing/2014/main" val="1740459434"/>
                        </a:ext>
                      </a:extLst>
                    </a:gridCol>
                    <a:gridCol w="2426677">
                      <a:extLst>
                        <a:ext uri="{9D8B030D-6E8A-4147-A177-3AD203B41FA5}">
                          <a16:colId xmlns:a16="http://schemas.microsoft.com/office/drawing/2014/main" val="586396095"/>
                        </a:ext>
                      </a:extLst>
                    </a:gridCol>
                  </a:tblGrid>
                  <a:tr h="464484">
                    <a:tc>
                      <a:txBody>
                        <a:bodyPr/>
                        <a:lstStyle/>
                        <a:p>
                          <a:pPr algn="ctr"/>
                          <a:endParaRPr lang="en-TW" sz="1800" b="1" dirty="0">
                            <a:solidFill>
                              <a:srgbClr val="FF0000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1800" b="1" dirty="0"/>
                            <a:t>Input search space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1800" b="1" dirty="0"/>
                            <a:t>Output search space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79375093"/>
                      </a:ext>
                    </a:extLst>
                  </a:tr>
                  <a:tr h="47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1800" b="1" dirty="0"/>
                            <a:t>Step 1.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02" t="-105405" r="-82833" b="-7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4817" t="-105405" r="-1047" b="-7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676589"/>
                      </a:ext>
                    </a:extLst>
                  </a:tr>
                  <a:tr h="468656">
                    <a:tc>
                      <a:txBody>
                        <a:bodyPr/>
                        <a:lstStyle/>
                        <a:p>
                          <a:pPr algn="ctr"/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7147658"/>
                      </a:ext>
                    </a:extLst>
                  </a:tr>
                  <a:tr h="47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1800" b="1" dirty="0"/>
                            <a:t>Step 2.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02" t="-305405" r="-82833" b="-5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4817" t="-305405" r="-1047" b="-5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90820"/>
                      </a:ext>
                    </a:extLst>
                  </a:tr>
                  <a:tr h="464484">
                    <a:tc>
                      <a:txBody>
                        <a:bodyPr/>
                        <a:lstStyle/>
                        <a:p>
                          <a:pPr algn="ctr"/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9719268"/>
                      </a:ext>
                    </a:extLst>
                  </a:tr>
                  <a:tr h="4644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1800" b="1" dirty="0"/>
                            <a:t>…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18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18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1800" b="1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72765629"/>
                      </a:ext>
                    </a:extLst>
                  </a:tr>
                  <a:tr h="478918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95" t="-586842" r="-361017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02" t="-586842" r="-82833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4817" t="-586842" r="-1047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618802"/>
                      </a:ext>
                    </a:extLst>
                  </a:tr>
                  <a:tr h="47994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8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98882814"/>
                      </a:ext>
                    </a:extLst>
                  </a:tr>
                  <a:tr h="479949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695" t="-786842" r="-361017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502" t="-786842" r="-82833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18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675357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ACBF50-DFC6-FF43-8D63-A68927353255}"/>
                  </a:ext>
                </a:extLst>
              </p:cNvPr>
              <p:cNvSpPr/>
              <p:nvPr/>
            </p:nvSpPr>
            <p:spPr>
              <a:xfrm>
                <a:off x="5054493" y="3088076"/>
                <a:ext cx="3422215" cy="24618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TW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ACBF50-DFC6-FF43-8D63-A68927353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493" y="3088076"/>
                <a:ext cx="3422215" cy="246185"/>
              </a:xfrm>
              <a:prstGeom prst="rect">
                <a:avLst/>
              </a:prstGeom>
              <a:blipFill>
                <a:blip r:embed="rId3"/>
                <a:stretch>
                  <a:fillRect t="-4348" b="-869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19BF2-060A-DF41-A2D4-0EE8916DB43A}"/>
                  </a:ext>
                </a:extLst>
              </p:cNvPr>
              <p:cNvSpPr/>
              <p:nvPr/>
            </p:nvSpPr>
            <p:spPr>
              <a:xfrm>
                <a:off x="1618706" y="3088076"/>
                <a:ext cx="3422217" cy="24618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TW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0119BF2-060A-DF41-A2D4-0EE8916DB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706" y="3088076"/>
                <a:ext cx="3422217" cy="246185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B9E8868-B0F4-2349-99F9-BF097A0EDE0E}"/>
                  </a:ext>
                </a:extLst>
              </p:cNvPr>
              <p:cNvSpPr/>
              <p:nvPr/>
            </p:nvSpPr>
            <p:spPr>
              <a:xfrm>
                <a:off x="1618707" y="4042836"/>
                <a:ext cx="1711564" cy="24618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TW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B9E8868-B0F4-2349-99F9-BF097A0ED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707" y="4042836"/>
                <a:ext cx="1711564" cy="246185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EE254E-70F4-E642-B634-FA837DA55892}"/>
                  </a:ext>
                </a:extLst>
              </p:cNvPr>
              <p:cNvSpPr/>
              <p:nvPr/>
            </p:nvSpPr>
            <p:spPr>
              <a:xfrm>
                <a:off x="3330271" y="4042836"/>
                <a:ext cx="1711564" cy="24618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dirty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TW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EE254E-70F4-E642-B634-FA837DA55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271" y="4042836"/>
                <a:ext cx="1711564" cy="246185"/>
              </a:xfrm>
              <a:prstGeom prst="rect">
                <a:avLst/>
              </a:prstGeom>
              <a:blipFill>
                <a:blip r:embed="rId6"/>
                <a:stretch>
                  <a:fillRect t="-9524" b="-1904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4C6108-A5BA-7143-9A9B-3AAEEF213172}"/>
                  </a:ext>
                </a:extLst>
              </p:cNvPr>
              <p:cNvSpPr/>
              <p:nvPr/>
            </p:nvSpPr>
            <p:spPr>
              <a:xfrm>
                <a:off x="1618250" y="5477925"/>
                <a:ext cx="809809" cy="24618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TW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34C6108-A5BA-7143-9A9B-3AAEEF213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50" y="5477925"/>
                <a:ext cx="809809" cy="246185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918080A-B584-0F4D-A7F2-5B7FC8C528DE}"/>
                  </a:ext>
                </a:extLst>
              </p:cNvPr>
              <p:cNvSpPr/>
              <p:nvPr/>
            </p:nvSpPr>
            <p:spPr>
              <a:xfrm>
                <a:off x="2438401" y="5477925"/>
                <a:ext cx="809809" cy="24618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TW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918080A-B584-0F4D-A7F2-5B7FC8C52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1" y="5477925"/>
                <a:ext cx="809809" cy="246185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79BB52-918A-D744-8733-4B91E1ACA92E}"/>
                  </a:ext>
                </a:extLst>
              </p:cNvPr>
              <p:cNvSpPr/>
              <p:nvPr/>
            </p:nvSpPr>
            <p:spPr>
              <a:xfrm>
                <a:off x="1664680" y="6401233"/>
                <a:ext cx="809809" cy="24618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TW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79BB52-918A-D744-8733-4B91E1ACA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80" y="6401233"/>
                <a:ext cx="809809" cy="246185"/>
              </a:xfrm>
              <a:prstGeom prst="rect">
                <a:avLst/>
              </a:prstGeom>
              <a:blipFill>
                <a:blip r:embed="rId9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827FBC86-CAE3-4641-93E7-FC513687BD07}"/>
              </a:ext>
            </a:extLst>
          </p:cNvPr>
          <p:cNvSpPr/>
          <p:nvPr/>
        </p:nvSpPr>
        <p:spPr>
          <a:xfrm>
            <a:off x="196015" y="3026502"/>
            <a:ext cx="139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b="1" dirty="0"/>
              <a:t>search space</a:t>
            </a:r>
            <a:endParaRPr lang="en-TW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8016CB-4BC1-6648-9950-13AB671DDAA5}"/>
              </a:ext>
            </a:extLst>
          </p:cNvPr>
          <p:cNvSpPr/>
          <p:nvPr/>
        </p:nvSpPr>
        <p:spPr>
          <a:xfrm>
            <a:off x="196015" y="3981262"/>
            <a:ext cx="139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b="1" dirty="0"/>
              <a:t>search space</a:t>
            </a:r>
            <a:endParaRPr lang="en-TW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384C13-D2C5-AE44-839F-E13B5E165E58}"/>
              </a:ext>
            </a:extLst>
          </p:cNvPr>
          <p:cNvSpPr/>
          <p:nvPr/>
        </p:nvSpPr>
        <p:spPr>
          <a:xfrm>
            <a:off x="196015" y="5416351"/>
            <a:ext cx="139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b="1" dirty="0"/>
              <a:t>search space</a:t>
            </a:r>
            <a:endParaRPr lang="en-TW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FEFE50-9736-1341-A3D7-6783F375AB00}"/>
              </a:ext>
            </a:extLst>
          </p:cNvPr>
          <p:cNvSpPr/>
          <p:nvPr/>
        </p:nvSpPr>
        <p:spPr>
          <a:xfrm>
            <a:off x="196015" y="6339659"/>
            <a:ext cx="139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b="1" dirty="0"/>
              <a:t>search space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858198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DC9D-C481-C945-9B20-FAB92B5D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Analysis</a:t>
            </a:r>
            <a:endParaRPr lang="en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08A87-133F-B248-8F5E-EDE8657C6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1" i="1" dirty="0" smtClean="0">
                            <a:solidFill>
                              <a:srgbClr val="FF0000"/>
                            </a:solidFill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How many steps we need in worst case?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sz="2800" dirty="0"/>
                  <a:t>We stop at step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func>
                  </m:oMath>
                </a14:m>
                <a:endParaRPr lang="en-US" sz="2800" i="1" dirty="0"/>
              </a:p>
              <a:p>
                <a:pPr lvl="1"/>
                <a:r>
                  <a:rPr lang="en-US" sz="2800" dirty="0"/>
                  <a:t>That is we need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e>
                          <m:sub>
                            <m:r>
                              <a:rPr lang="en-US" sz="2800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func>
                  </m:oMath>
                </a14:m>
                <a:r>
                  <a:rPr lang="en-US" sz="2800" dirty="0"/>
                  <a:t> steps at most.</a:t>
                </a:r>
              </a:p>
              <a:p>
                <a:endParaRPr lang="en-TW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08A87-133F-B248-8F5E-EDE8657C6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0" t="-1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C8A7-4824-F54F-9213-7335DBDF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88</a:t>
            </a:fld>
            <a:endParaRPr lang="en-TW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5977949-890B-DE4B-9BA1-15E7CACC7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1528944"/>
                  </p:ext>
                </p:extLst>
              </p:nvPr>
            </p:nvGraphicFramePr>
            <p:xfrm>
              <a:off x="844059" y="2351559"/>
              <a:ext cx="7455879" cy="28027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0221">
                      <a:extLst>
                        <a:ext uri="{9D8B030D-6E8A-4147-A177-3AD203B41FA5}">
                          <a16:colId xmlns:a16="http://schemas.microsoft.com/office/drawing/2014/main" val="3081173560"/>
                        </a:ext>
                      </a:extLst>
                    </a:gridCol>
                    <a:gridCol w="3201927">
                      <a:extLst>
                        <a:ext uri="{9D8B030D-6E8A-4147-A177-3AD203B41FA5}">
                          <a16:colId xmlns:a16="http://schemas.microsoft.com/office/drawing/2014/main" val="1740459434"/>
                        </a:ext>
                      </a:extLst>
                    </a:gridCol>
                    <a:gridCol w="2633731">
                      <a:extLst>
                        <a:ext uri="{9D8B030D-6E8A-4147-A177-3AD203B41FA5}">
                          <a16:colId xmlns:a16="http://schemas.microsoft.com/office/drawing/2014/main" val="586396095"/>
                        </a:ext>
                      </a:extLst>
                    </a:gridCol>
                  </a:tblGrid>
                  <a:tr h="239726">
                    <a:tc>
                      <a:txBody>
                        <a:bodyPr/>
                        <a:lstStyle/>
                        <a:p>
                          <a:pPr algn="ctr"/>
                          <a:endParaRPr lang="en-TW" sz="2000" b="1" dirty="0">
                            <a:solidFill>
                              <a:srgbClr val="FF0000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Input search space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Output search space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9375093"/>
                      </a:ext>
                    </a:extLst>
                  </a:tr>
                  <a:tr h="239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Step 1.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0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0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5676589"/>
                      </a:ext>
                    </a:extLst>
                  </a:tr>
                  <a:tr h="239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Step 2.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0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390820"/>
                      </a:ext>
                    </a:extLst>
                  </a:tr>
                  <a:tr h="239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Step 3.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0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2368421"/>
                      </a:ext>
                    </a:extLst>
                  </a:tr>
                  <a:tr h="2397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…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2000" b="1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765629"/>
                      </a:ext>
                    </a:extLst>
                  </a:tr>
                  <a:tr h="2397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000" b="1" dirty="0"/>
                            <a:t>Step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TW" sz="2000" b="1" dirty="0"/>
                            <a:t>.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en-US" sz="200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 dirty="0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p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TW" sz="20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TW" sz="2000" b="0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4618802"/>
                      </a:ext>
                    </a:extLst>
                  </a:tr>
                  <a:tr h="3779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000" b="1" dirty="0"/>
                            <a:t>Step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TW" sz="2000" b="1" dirty="0"/>
                            <a:t>.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TW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(We find the answer.)</a:t>
                          </a:r>
                          <a:endParaRPr lang="en-TW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5357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5977949-890B-DE4B-9BA1-15E7CACC7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1528944"/>
                  </p:ext>
                </p:extLst>
              </p:nvPr>
            </p:nvGraphicFramePr>
            <p:xfrm>
              <a:off x="844059" y="2351559"/>
              <a:ext cx="7455879" cy="28027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0221">
                      <a:extLst>
                        <a:ext uri="{9D8B030D-6E8A-4147-A177-3AD203B41FA5}">
                          <a16:colId xmlns:a16="http://schemas.microsoft.com/office/drawing/2014/main" val="3081173560"/>
                        </a:ext>
                      </a:extLst>
                    </a:gridCol>
                    <a:gridCol w="3201927">
                      <a:extLst>
                        <a:ext uri="{9D8B030D-6E8A-4147-A177-3AD203B41FA5}">
                          <a16:colId xmlns:a16="http://schemas.microsoft.com/office/drawing/2014/main" val="1740459434"/>
                        </a:ext>
                      </a:extLst>
                    </a:gridCol>
                    <a:gridCol w="2633731">
                      <a:extLst>
                        <a:ext uri="{9D8B030D-6E8A-4147-A177-3AD203B41FA5}">
                          <a16:colId xmlns:a16="http://schemas.microsoft.com/office/drawing/2014/main" val="58639609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TW" sz="2000" b="1" dirty="0">
                            <a:solidFill>
                              <a:srgbClr val="FF0000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Input search space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Output search space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9375093"/>
                      </a:ext>
                    </a:extLst>
                  </a:tr>
                  <a:tr h="401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Step 1.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1190" t="-109375" r="-82540" b="-5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83173" t="-109375" b="-5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5676589"/>
                      </a:ext>
                    </a:extLst>
                  </a:tr>
                  <a:tr h="401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Step 2.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1190" t="-209375" r="-82540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83173" t="-209375" b="-4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390820"/>
                      </a:ext>
                    </a:extLst>
                  </a:tr>
                  <a:tr h="401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Step 3.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1190" t="-319355" r="-82540" b="-3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83173" t="-319355" b="-3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23684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000" b="1" dirty="0"/>
                            <a:t>…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2000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en-TW" sz="2000" b="1" i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2765629"/>
                      </a:ext>
                    </a:extLst>
                  </a:tr>
                  <a:tr h="408940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781" t="-506250" r="-359375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1190" t="-506250" r="-82540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183173" t="-506250" b="-121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6188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781" t="-625806" r="-359375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>
                        <a:blipFill>
                          <a:blip r:embed="rId3"/>
                          <a:stretch>
                            <a:fillRect l="-51190" t="-625806" r="-82540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TW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75357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087699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5E9D-6B1F-EC4F-81A6-C60292CA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log relationship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504657-963B-3942-9901-67D529DB2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Each step halves the size, so the number of iterations needed to search through an array using a binary search is the number of times the size of the array can be halved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𝐬𝐢𝐳𝐞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m:t>iterations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 opposite of raising something to a power is to take its log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solidFill>
                            <a:srgbClr val="FF0000"/>
                          </a:solidFill>
                        </a:rPr>
                        <m:t>iterations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𝐬𝐢𝐳𝐞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Number of steps required increases very slowly compared to increases in size – logarithmically as opposed to linearly </a:t>
                </a:r>
              </a:p>
              <a:p>
                <a:r>
                  <a:rPr lang="en-US" dirty="0"/>
                  <a:t>We express this log type relationship between array size and number of steps required by saying that the complexity of binary search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 </a:t>
                </a:r>
                <a:endParaRPr lang="en-US" b="1" dirty="0"/>
              </a:p>
              <a:p>
                <a:r>
                  <a:rPr lang="en-TW" b="1" dirty="0">
                    <a:solidFill>
                      <a:srgbClr val="FF0000"/>
                    </a:solidFill>
                  </a:rPr>
                  <a:t>Note. In this class, we always set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𝐥𝐨𝐠</m:t>
                    </m:r>
                  </m:oMath>
                </a14:m>
                <a:r>
                  <a:rPr lang="en-TW" b="1" dirty="0">
                    <a:solidFill>
                      <a:srgbClr val="FF0000"/>
                    </a:solidFill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TW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504657-963B-3942-9901-67D529DB2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5" t="-1628" r="-13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0E362-4CBD-154A-B520-A3AA8F69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3406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FF9D-1DDE-074B-B881-B08AD4F2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Using Arrays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F580C-69D1-F345-AB47-0FB55943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of the array entries (or </a:t>
            </a:r>
            <a:r>
              <a:rPr lang="en-US" i="1" dirty="0"/>
              <a:t>elements</a:t>
            </a:r>
            <a:r>
              <a:rPr lang="en-US" dirty="0"/>
              <a:t>) can be used exactly the same way as a standard variable, including arithmetic expressions. </a:t>
            </a:r>
          </a:p>
          <a:p>
            <a:endParaRPr lang="en-US" dirty="0"/>
          </a:p>
          <a:p>
            <a:r>
              <a:rPr lang="en-US" dirty="0"/>
              <a:t>For example, if x contains a 11, then </a:t>
            </a:r>
          </a:p>
          <a:p>
            <a:pPr marL="457200" lvl="1" indent="0">
              <a:buNone/>
            </a:pPr>
            <a:r>
              <a:rPr lang="en-US" sz="2800" dirty="0"/>
              <a:t>(x + data[2]) / 5 </a:t>
            </a:r>
          </a:p>
          <a:p>
            <a:pPr marL="457200" lvl="1" indent="0">
              <a:buNone/>
            </a:pPr>
            <a:r>
              <a:rPr lang="en-US" sz="2800" dirty="0"/>
              <a:t>evaluates to (11+99) / 5 = 22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C782B-507A-A544-9BCB-6EF42B04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9</a:t>
            </a:fld>
            <a:endParaRPr lang="en-TW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5323737-A564-8E49-A48E-B5B4A88B6A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528194"/>
              </p:ext>
            </p:extLst>
          </p:nvPr>
        </p:nvGraphicFramePr>
        <p:xfrm>
          <a:off x="5464851" y="3465241"/>
          <a:ext cx="2252518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6259">
                  <a:extLst>
                    <a:ext uri="{9D8B030D-6E8A-4147-A177-3AD203B41FA5}">
                      <a16:colId xmlns:a16="http://schemas.microsoft.com/office/drawing/2014/main" val="1323671176"/>
                    </a:ext>
                  </a:extLst>
                </a:gridCol>
                <a:gridCol w="1126259">
                  <a:extLst>
                    <a:ext uri="{9D8B030D-6E8A-4147-A177-3AD203B41FA5}">
                      <a16:colId xmlns:a16="http://schemas.microsoft.com/office/drawing/2014/main" val="3368129150"/>
                    </a:ext>
                  </a:extLst>
                </a:gridCol>
              </a:tblGrid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409126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105617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72617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solidFill>
                            <a:srgbClr val="FF0000"/>
                          </a:solidFill>
                        </a:rPr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468730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0" dirty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57181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211145"/>
                  </a:ext>
                </a:extLst>
              </a:tr>
              <a:tr h="146852"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37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7633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345-14D2-5846-85C3-74FBE859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789B-DC6D-4B4B-92DB-2CFE1DC4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635B-8752-AF43-9E1C-C376B83F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4500"/>
            <a:ext cx="6502400" cy="596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0D8B-ACCC-B94A-BA53-FD90C8B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90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13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8338</TotalTime>
  <Words>7159</Words>
  <Application>Microsoft Macintosh PowerPoint</Application>
  <PresentationFormat>全屏显示(4:3)</PresentationFormat>
  <Paragraphs>1333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Georgia</vt:lpstr>
      <vt:lpstr>Times</vt:lpstr>
      <vt:lpstr>Times New Roman</vt:lpstr>
      <vt:lpstr>Office Theme</vt:lpstr>
      <vt:lpstr>      Topic 4 –  Arrays and Array Algorithms </vt:lpstr>
      <vt:lpstr>Java program structure </vt:lpstr>
      <vt:lpstr>Arrays </vt:lpstr>
      <vt:lpstr>Arrays </vt:lpstr>
      <vt:lpstr>Arrays </vt:lpstr>
      <vt:lpstr>Arrays </vt:lpstr>
      <vt:lpstr>Arrays </vt:lpstr>
      <vt:lpstr>Using Arrays</vt:lpstr>
      <vt:lpstr>Using Arrays </vt:lpstr>
      <vt:lpstr>Using Arrays </vt:lpstr>
      <vt:lpstr>Declaring Arrays </vt:lpstr>
      <vt:lpstr>Declaring Arrays </vt:lpstr>
      <vt:lpstr>Array Boundary Checking </vt:lpstr>
      <vt:lpstr>Array Boundary Checking </vt:lpstr>
      <vt:lpstr>Array Boundary Checking </vt:lpstr>
      <vt:lpstr>Array Boundary Checking </vt:lpstr>
      <vt:lpstr>Variables as Index Values </vt:lpstr>
      <vt:lpstr>Variables as Index Values </vt:lpstr>
      <vt:lpstr>Variables as Index Values </vt:lpstr>
      <vt:lpstr>Initial Values </vt:lpstr>
      <vt:lpstr>Array initialization as a list </vt:lpstr>
      <vt:lpstr>Copying Arrays </vt:lpstr>
      <vt:lpstr>Copying Arrays </vt:lpstr>
      <vt:lpstr>Copying Arrays </vt:lpstr>
      <vt:lpstr>Copying Arrays </vt:lpstr>
      <vt:lpstr>Copying Arrays </vt:lpstr>
      <vt:lpstr>Copying Arrays </vt:lpstr>
      <vt:lpstr>Printing Arrays </vt:lpstr>
      <vt:lpstr>Arrays and Loops </vt:lpstr>
      <vt:lpstr>Array Length </vt:lpstr>
      <vt:lpstr>Exercise </vt:lpstr>
      <vt:lpstr>Program of Exercise </vt:lpstr>
      <vt:lpstr>Program of Exercise </vt:lpstr>
      <vt:lpstr>Program of Exercise </vt:lpstr>
      <vt:lpstr>Nested Loops </vt:lpstr>
      <vt:lpstr>2D Arrays </vt:lpstr>
      <vt:lpstr>Two Dimensional Arrays </vt:lpstr>
      <vt:lpstr>2D Arrays </vt:lpstr>
      <vt:lpstr>2D Arrays </vt:lpstr>
      <vt:lpstr>Initializing 2D Arrays </vt:lpstr>
      <vt:lpstr>Initializing 2D Arrays </vt:lpstr>
      <vt:lpstr>Random Numbers </vt:lpstr>
      <vt:lpstr>Random Numbers </vt:lpstr>
      <vt:lpstr>Fill an Array with Random Numbers </vt:lpstr>
      <vt:lpstr>The Sieve of Eratosthenes </vt:lpstr>
      <vt:lpstr>PowerPoint 演示文稿</vt:lpstr>
      <vt:lpstr>The Algorithm </vt:lpstr>
      <vt:lpstr>The Algorithm </vt:lpstr>
      <vt:lpstr>The Algorithm </vt:lpstr>
      <vt:lpstr>The Algorithm </vt:lpstr>
      <vt:lpstr>Program</vt:lpstr>
      <vt:lpstr>Algorithm Structure </vt:lpstr>
      <vt:lpstr>Randomize an Array </vt:lpstr>
      <vt:lpstr>Random Swaps </vt:lpstr>
      <vt:lpstr>Swapping </vt:lpstr>
      <vt:lpstr>Swapping </vt:lpstr>
      <vt:lpstr>Monte Carlo method </vt:lpstr>
      <vt:lpstr>Monte Carlo method </vt:lpstr>
      <vt:lpstr>Array Linear Search </vt:lpstr>
      <vt:lpstr>Counting matches</vt:lpstr>
      <vt:lpstr>Finding the Maximum or Minimum </vt:lpstr>
      <vt:lpstr>Find Biggest </vt:lpstr>
      <vt:lpstr>Find Biggest </vt:lpstr>
      <vt:lpstr>Inserting into an Array </vt:lpstr>
      <vt:lpstr>Inserting into an Array </vt:lpstr>
      <vt:lpstr>Inserting into an Array </vt:lpstr>
      <vt:lpstr>Growing an Array </vt:lpstr>
      <vt:lpstr>Growing an Array </vt:lpstr>
      <vt:lpstr>Problems with Arrays </vt:lpstr>
      <vt:lpstr>Ordered Arrays </vt:lpstr>
      <vt:lpstr>Ordered Arrays </vt:lpstr>
      <vt:lpstr>Ordered Arrays </vt:lpstr>
      <vt:lpstr>What do we need? </vt:lpstr>
      <vt:lpstr>Binary Search </vt:lpstr>
      <vt:lpstr>Binary Search  </vt:lpstr>
      <vt:lpstr>Code</vt:lpstr>
      <vt:lpstr>Keeping things ordered </vt:lpstr>
      <vt:lpstr>Inserting an element </vt:lpstr>
      <vt:lpstr>Inserting an element </vt:lpstr>
      <vt:lpstr>Full insertion method </vt:lpstr>
      <vt:lpstr>Removing an Element </vt:lpstr>
      <vt:lpstr>Removing an Element </vt:lpstr>
      <vt:lpstr>Evaluation of Ordered Arrays </vt:lpstr>
      <vt:lpstr>How good is binary search? </vt:lpstr>
      <vt:lpstr>Mathematically </vt:lpstr>
      <vt:lpstr>Mathematically </vt:lpstr>
      <vt:lpstr>Analysis</vt:lpstr>
      <vt:lpstr>Analysis</vt:lpstr>
      <vt:lpstr>A log relationship 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Microsoft Office User</dc:creator>
  <cp:lastModifiedBy>HANLIN CAI</cp:lastModifiedBy>
  <cp:revision>153</cp:revision>
  <dcterms:created xsi:type="dcterms:W3CDTF">2020-05-06T05:09:07Z</dcterms:created>
  <dcterms:modified xsi:type="dcterms:W3CDTF">2022-01-05T03:39:25Z</dcterms:modified>
</cp:coreProperties>
</file>